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51"/>
  </p:notesMasterIdLst>
  <p:sldIdLst>
    <p:sldId id="256" r:id="rId2"/>
    <p:sldId id="326" r:id="rId3"/>
    <p:sldId id="262" r:id="rId4"/>
    <p:sldId id="261" r:id="rId5"/>
    <p:sldId id="327" r:id="rId6"/>
    <p:sldId id="263" r:id="rId7"/>
    <p:sldId id="336" r:id="rId8"/>
    <p:sldId id="379" r:id="rId9"/>
    <p:sldId id="390" r:id="rId10"/>
    <p:sldId id="364" r:id="rId11"/>
    <p:sldId id="405" r:id="rId12"/>
    <p:sldId id="406" r:id="rId13"/>
    <p:sldId id="407" r:id="rId14"/>
    <p:sldId id="403" r:id="rId15"/>
    <p:sldId id="404" r:id="rId16"/>
    <p:sldId id="337" r:id="rId17"/>
    <p:sldId id="338" r:id="rId18"/>
    <p:sldId id="367" r:id="rId19"/>
    <p:sldId id="393" r:id="rId20"/>
    <p:sldId id="402" r:id="rId21"/>
    <p:sldId id="381" r:id="rId22"/>
    <p:sldId id="340" r:id="rId23"/>
    <p:sldId id="341" r:id="rId24"/>
    <p:sldId id="392" r:id="rId25"/>
    <p:sldId id="391" r:id="rId26"/>
    <p:sldId id="382" r:id="rId27"/>
    <p:sldId id="383" r:id="rId28"/>
    <p:sldId id="408" r:id="rId29"/>
    <p:sldId id="384" r:id="rId30"/>
    <p:sldId id="385" r:id="rId31"/>
    <p:sldId id="386" r:id="rId32"/>
    <p:sldId id="388" r:id="rId33"/>
    <p:sldId id="395" r:id="rId34"/>
    <p:sldId id="398" r:id="rId35"/>
    <p:sldId id="396" r:id="rId36"/>
    <p:sldId id="399" r:id="rId37"/>
    <p:sldId id="400" r:id="rId38"/>
    <p:sldId id="397" r:id="rId39"/>
    <p:sldId id="401" r:id="rId40"/>
    <p:sldId id="389" r:id="rId41"/>
    <p:sldId id="378" r:id="rId42"/>
    <p:sldId id="345" r:id="rId43"/>
    <p:sldId id="387" r:id="rId44"/>
    <p:sldId id="354" r:id="rId45"/>
    <p:sldId id="409" r:id="rId46"/>
    <p:sldId id="410" r:id="rId47"/>
    <p:sldId id="411" r:id="rId48"/>
    <p:sldId id="412" r:id="rId49"/>
    <p:sldId id="413"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4"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99"/>
    <a:srgbClr val="333399"/>
    <a:srgbClr val="5454D4"/>
    <a:srgbClr val="4040C0"/>
    <a:srgbClr val="3737A7"/>
    <a:srgbClr val="4747D1"/>
    <a:srgbClr val="3333CC"/>
    <a:srgbClr val="0066FF"/>
    <a:srgbClr val="0046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69" d="100"/>
          <a:sy n="69" d="100"/>
        </p:scale>
        <p:origin x="4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cap="all" spc="50" baseline="0">
              <a:solidFill>
                <a:srgbClr val="003399"/>
              </a:solidFill>
              <a:latin typeface="+mn-lt"/>
              <a:ea typeface="+mn-ea"/>
              <a:cs typeface="+mn-cs"/>
            </a:defRPr>
          </a:pPr>
          <a:endParaRPr lang="es-PE"/>
        </a:p>
      </c:txPr>
    </c:title>
    <c:autoTitleDeleted val="0"/>
    <c:plotArea>
      <c:layout/>
      <c:doughnutChart>
        <c:varyColors val="1"/>
        <c:ser>
          <c:idx val="0"/>
          <c:order val="0"/>
          <c:tx>
            <c:strRef>
              <c:f>Hoja1!$B$1</c:f>
              <c:strCache>
                <c:ptCount val="1"/>
                <c:pt idx="0">
                  <c:v>Dic-24</c:v>
                </c:pt>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C850-4858-967D-84577639C12D}"/>
              </c:ext>
            </c:extLst>
          </c:dPt>
          <c:dPt>
            <c:idx val="1"/>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C850-4858-967D-84577639C12D}"/>
              </c:ext>
            </c:extLst>
          </c:dPt>
          <c:dLbls>
            <c:spPr>
              <a:noFill/>
              <a:ln>
                <a:noFill/>
              </a:ln>
              <a:effectLst/>
            </c:spPr>
            <c:txPr>
              <a:bodyPr rot="0" spcFirstLastPara="1" vertOverflow="ellipsis" vert="horz" wrap="square" anchor="ctr" anchorCtr="1"/>
              <a:lstStyle/>
              <a:p>
                <a:pPr>
                  <a:defRPr sz="900" b="1" i="0" u="none" strike="noStrike" kern="1200" baseline="0">
                    <a:solidFill>
                      <a:srgbClr val="003399"/>
                    </a:solidFill>
                    <a:latin typeface="+mn-lt"/>
                    <a:ea typeface="+mn-ea"/>
                    <a:cs typeface="+mn-cs"/>
                  </a:defRPr>
                </a:pPr>
                <a:endParaRPr lang="es-PE"/>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Inhabilitados</c:v>
                </c:pt>
                <c:pt idx="1">
                  <c:v>Habilitados</c:v>
                </c:pt>
              </c:strCache>
            </c:strRef>
          </c:cat>
          <c:val>
            <c:numRef>
              <c:f>Hoja1!$B$2:$B$3</c:f>
              <c:numCache>
                <c:formatCode>General</c:formatCode>
                <c:ptCount val="2"/>
                <c:pt idx="0">
                  <c:v>1143</c:v>
                </c:pt>
                <c:pt idx="1">
                  <c:v>1767</c:v>
                </c:pt>
              </c:numCache>
            </c:numRef>
          </c:val>
          <c:extLst>
            <c:ext xmlns:c16="http://schemas.microsoft.com/office/drawing/2014/chart" uri="{C3380CC4-5D6E-409C-BE32-E72D297353CC}">
              <c16:uniqueId val="{00000004-C850-4858-967D-84577639C12D}"/>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003399"/>
              </a:solidFill>
              <a:latin typeface="+mn-lt"/>
              <a:ea typeface="+mn-ea"/>
              <a:cs typeface="+mn-cs"/>
            </a:defRPr>
          </a:pPr>
          <a:endParaRPr lang="es-PE"/>
        </a:p>
      </c:txPr>
    </c:legend>
    <c:plotVisOnly val="1"/>
    <c:dispBlanksAs val="gap"/>
    <c:showDLblsOverMax val="0"/>
  </c:chart>
  <c:spPr>
    <a:noFill/>
    <a:ln>
      <a:noFill/>
    </a:ln>
    <a:effectLst/>
  </c:spPr>
  <c:txPr>
    <a:bodyPr/>
    <a:lstStyle/>
    <a:p>
      <a:pPr>
        <a:defRPr>
          <a:solidFill>
            <a:srgbClr val="003399"/>
          </a:solidFill>
        </a:defRPr>
      </a:pPr>
      <a:endParaRPr lang="es-P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cap="all" spc="50" baseline="0">
              <a:solidFill>
                <a:srgbClr val="003399"/>
              </a:solidFill>
              <a:latin typeface="+mn-lt"/>
              <a:ea typeface="+mn-ea"/>
              <a:cs typeface="+mn-cs"/>
            </a:defRPr>
          </a:pPr>
          <a:endParaRPr lang="es-PE"/>
        </a:p>
      </c:txPr>
    </c:title>
    <c:autoTitleDeleted val="0"/>
    <c:plotArea>
      <c:layout/>
      <c:doughnutChart>
        <c:varyColors val="1"/>
        <c:ser>
          <c:idx val="0"/>
          <c:order val="0"/>
          <c:tx>
            <c:strRef>
              <c:f>Hoja1!$B$6</c:f>
              <c:strCache>
                <c:ptCount val="1"/>
                <c:pt idx="0">
                  <c:v>Dic-25</c:v>
                </c:pt>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8A59-40A1-B411-5777509EB462}"/>
              </c:ext>
            </c:extLst>
          </c:dPt>
          <c:dPt>
            <c:idx val="1"/>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8A59-40A1-B411-5777509EB462}"/>
              </c:ext>
            </c:extLst>
          </c:dPt>
          <c:dLbls>
            <c:spPr>
              <a:noFill/>
              <a:ln>
                <a:noFill/>
              </a:ln>
              <a:effectLst/>
            </c:spPr>
            <c:txPr>
              <a:bodyPr rot="0" spcFirstLastPara="1" vertOverflow="ellipsis" vert="horz" wrap="square" anchor="ctr" anchorCtr="1"/>
              <a:lstStyle/>
              <a:p>
                <a:pPr>
                  <a:defRPr sz="900" b="1" i="0" u="none" strike="noStrike" kern="1200" baseline="0">
                    <a:solidFill>
                      <a:srgbClr val="003399"/>
                    </a:solidFill>
                    <a:latin typeface="+mn-lt"/>
                    <a:ea typeface="+mn-ea"/>
                    <a:cs typeface="+mn-cs"/>
                  </a:defRPr>
                </a:pPr>
                <a:endParaRPr lang="es-PE"/>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Hoja1!$A$7:$A$8</c:f>
              <c:strCache>
                <c:ptCount val="2"/>
                <c:pt idx="0">
                  <c:v>Inhabilitados</c:v>
                </c:pt>
                <c:pt idx="1">
                  <c:v>Habilitados</c:v>
                </c:pt>
              </c:strCache>
            </c:strRef>
          </c:cat>
          <c:val>
            <c:numRef>
              <c:f>Hoja1!$B$7:$B$8</c:f>
              <c:numCache>
                <c:formatCode>General</c:formatCode>
                <c:ptCount val="2"/>
                <c:pt idx="0">
                  <c:v>1325</c:v>
                </c:pt>
                <c:pt idx="1">
                  <c:v>1815</c:v>
                </c:pt>
              </c:numCache>
            </c:numRef>
          </c:val>
          <c:extLst>
            <c:ext xmlns:c16="http://schemas.microsoft.com/office/drawing/2014/chart" uri="{C3380CC4-5D6E-409C-BE32-E72D297353CC}">
              <c16:uniqueId val="{00000004-8A59-40A1-B411-5777509EB462}"/>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003399"/>
              </a:solidFill>
              <a:latin typeface="+mn-lt"/>
              <a:ea typeface="+mn-ea"/>
              <a:cs typeface="+mn-cs"/>
            </a:defRPr>
          </a:pPr>
          <a:endParaRPr lang="es-PE"/>
        </a:p>
      </c:txPr>
    </c:legend>
    <c:plotVisOnly val="1"/>
    <c:dispBlanksAs val="gap"/>
    <c:showDLblsOverMax val="0"/>
  </c:chart>
  <c:spPr>
    <a:noFill/>
    <a:ln>
      <a:noFill/>
    </a:ln>
    <a:effectLst/>
  </c:spPr>
  <c:txPr>
    <a:bodyPr/>
    <a:lstStyle/>
    <a:p>
      <a:pPr>
        <a:defRPr>
          <a:solidFill>
            <a:srgbClr val="003399"/>
          </a:solidFill>
        </a:defRPr>
      </a:pPr>
      <a:endParaRPr lang="es-PE"/>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992805-D6CE-45A6-BF58-7B2DBB33DC5E}"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s-PE"/>
        </a:p>
      </dgm:t>
    </dgm:pt>
    <dgm:pt modelId="{3881381E-5BA0-41C5-B739-696EF74B84A6}">
      <dgm:prSet phldrT="[Texto]"/>
      <dgm:spPr/>
      <dgm:t>
        <a:bodyPr/>
        <a:lstStyle/>
        <a:p>
          <a:r>
            <a:rPr lang="es-PE" dirty="0"/>
            <a:t>Trámites</a:t>
          </a:r>
        </a:p>
      </dgm:t>
    </dgm:pt>
    <dgm:pt modelId="{91F818F0-8883-41FD-990B-0270B9924C4C}" type="parTrans" cxnId="{252E8551-E3B0-4AE2-80E8-4A375392051A}">
      <dgm:prSet/>
      <dgm:spPr/>
      <dgm:t>
        <a:bodyPr/>
        <a:lstStyle/>
        <a:p>
          <a:endParaRPr lang="es-PE"/>
        </a:p>
      </dgm:t>
    </dgm:pt>
    <dgm:pt modelId="{65160336-C40C-4D3A-8444-D00B55326D90}" type="sibTrans" cxnId="{252E8551-E3B0-4AE2-80E8-4A375392051A}">
      <dgm:prSet/>
      <dgm:spPr/>
      <dgm:t>
        <a:bodyPr/>
        <a:lstStyle/>
        <a:p>
          <a:endParaRPr lang="es-PE"/>
        </a:p>
      </dgm:t>
    </dgm:pt>
    <dgm:pt modelId="{C31EE780-5233-4AEB-BB97-36E14EDBC55E}">
      <dgm:prSet phldrT="[Texto]"/>
      <dgm:spPr/>
      <dgm:t>
        <a:bodyPr/>
        <a:lstStyle/>
        <a:p>
          <a:r>
            <a:rPr lang="es-PE" dirty="0"/>
            <a:t>Hidrandina</a:t>
          </a:r>
        </a:p>
      </dgm:t>
    </dgm:pt>
    <dgm:pt modelId="{3C66F973-BF5E-4723-9C45-447E5EFA9240}" type="parTrans" cxnId="{0D39F51E-B1A9-4354-AFD5-90A572AC4BDB}">
      <dgm:prSet/>
      <dgm:spPr/>
      <dgm:t>
        <a:bodyPr/>
        <a:lstStyle/>
        <a:p>
          <a:endParaRPr lang="es-PE"/>
        </a:p>
      </dgm:t>
    </dgm:pt>
    <dgm:pt modelId="{56E47BBA-258A-496B-82E1-B5EE5D1718C0}" type="sibTrans" cxnId="{0D39F51E-B1A9-4354-AFD5-90A572AC4BDB}">
      <dgm:prSet/>
      <dgm:spPr/>
      <dgm:t>
        <a:bodyPr/>
        <a:lstStyle/>
        <a:p>
          <a:endParaRPr lang="es-PE"/>
        </a:p>
      </dgm:t>
    </dgm:pt>
    <dgm:pt modelId="{13D4C5FB-82F2-4170-A590-E66559B64474}" type="pres">
      <dgm:prSet presAssocID="{BE992805-D6CE-45A6-BF58-7B2DBB33DC5E}" presName="linearFlow" presStyleCnt="0">
        <dgm:presLayoutVars>
          <dgm:dir/>
          <dgm:animLvl val="lvl"/>
          <dgm:resizeHandles val="exact"/>
        </dgm:presLayoutVars>
      </dgm:prSet>
      <dgm:spPr/>
    </dgm:pt>
    <dgm:pt modelId="{64CEE3AE-6C65-4BB4-9123-A6F9C55AC108}" type="pres">
      <dgm:prSet presAssocID="{3881381E-5BA0-41C5-B739-696EF74B84A6}" presName="composite" presStyleCnt="0"/>
      <dgm:spPr/>
    </dgm:pt>
    <dgm:pt modelId="{0E3F7307-8592-4976-833A-F16BD9BBB2F1}" type="pres">
      <dgm:prSet presAssocID="{3881381E-5BA0-41C5-B739-696EF74B84A6}" presName="parentText" presStyleLbl="alignNode1" presStyleIdx="0" presStyleCnt="1">
        <dgm:presLayoutVars>
          <dgm:chMax val="1"/>
          <dgm:bulletEnabled val="1"/>
        </dgm:presLayoutVars>
      </dgm:prSet>
      <dgm:spPr/>
    </dgm:pt>
    <dgm:pt modelId="{AE4158AC-EA33-4D54-994D-C162BF7E33D5}" type="pres">
      <dgm:prSet presAssocID="{3881381E-5BA0-41C5-B739-696EF74B84A6}" presName="descendantText" presStyleLbl="alignAcc1" presStyleIdx="0" presStyleCnt="1" custLinFactNeighborX="27713" custLinFactNeighborY="-63902">
        <dgm:presLayoutVars>
          <dgm:bulletEnabled val="1"/>
        </dgm:presLayoutVars>
      </dgm:prSet>
      <dgm:spPr/>
    </dgm:pt>
  </dgm:ptLst>
  <dgm:cxnLst>
    <dgm:cxn modelId="{0D39F51E-B1A9-4354-AFD5-90A572AC4BDB}" srcId="{3881381E-5BA0-41C5-B739-696EF74B84A6}" destId="{C31EE780-5233-4AEB-BB97-36E14EDBC55E}" srcOrd="0" destOrd="0" parTransId="{3C66F973-BF5E-4723-9C45-447E5EFA9240}" sibTransId="{56E47BBA-258A-496B-82E1-B5EE5D1718C0}"/>
    <dgm:cxn modelId="{252E8551-E3B0-4AE2-80E8-4A375392051A}" srcId="{BE992805-D6CE-45A6-BF58-7B2DBB33DC5E}" destId="{3881381E-5BA0-41C5-B739-696EF74B84A6}" srcOrd="0" destOrd="0" parTransId="{91F818F0-8883-41FD-990B-0270B9924C4C}" sibTransId="{65160336-C40C-4D3A-8444-D00B55326D90}"/>
    <dgm:cxn modelId="{BB90447B-81A9-4AE0-AE40-77E2E6F1470F}" type="presOf" srcId="{BE992805-D6CE-45A6-BF58-7B2DBB33DC5E}" destId="{13D4C5FB-82F2-4170-A590-E66559B64474}" srcOrd="0" destOrd="0" presId="urn:microsoft.com/office/officeart/2005/8/layout/chevron2"/>
    <dgm:cxn modelId="{72ED4590-BADA-4B0B-AD5B-492219A03E07}" type="presOf" srcId="{3881381E-5BA0-41C5-B739-696EF74B84A6}" destId="{0E3F7307-8592-4976-833A-F16BD9BBB2F1}" srcOrd="0" destOrd="0" presId="urn:microsoft.com/office/officeart/2005/8/layout/chevron2"/>
    <dgm:cxn modelId="{98393599-EF41-4FB5-ADC8-85C806E8215E}" type="presOf" srcId="{C31EE780-5233-4AEB-BB97-36E14EDBC55E}" destId="{AE4158AC-EA33-4D54-994D-C162BF7E33D5}" srcOrd="0" destOrd="0" presId="urn:microsoft.com/office/officeart/2005/8/layout/chevron2"/>
    <dgm:cxn modelId="{4BB5DDE5-6DAB-4A81-984D-1A9054BAA1C4}" type="presParOf" srcId="{13D4C5FB-82F2-4170-A590-E66559B64474}" destId="{64CEE3AE-6C65-4BB4-9123-A6F9C55AC108}" srcOrd="0" destOrd="0" presId="urn:microsoft.com/office/officeart/2005/8/layout/chevron2"/>
    <dgm:cxn modelId="{614A2E42-2508-47A4-8A53-F1619C0BD152}" type="presParOf" srcId="{64CEE3AE-6C65-4BB4-9123-A6F9C55AC108}" destId="{0E3F7307-8592-4976-833A-F16BD9BBB2F1}" srcOrd="0" destOrd="0" presId="urn:microsoft.com/office/officeart/2005/8/layout/chevron2"/>
    <dgm:cxn modelId="{9A6D43B0-ABE4-48D4-ACCD-10570744411B}" type="presParOf" srcId="{64CEE3AE-6C65-4BB4-9123-A6F9C55AC108}" destId="{AE4158AC-EA33-4D54-994D-C162BF7E33D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992805-D6CE-45A6-BF58-7B2DBB33DC5E}" type="doc">
      <dgm:prSet loTypeId="urn:microsoft.com/office/officeart/2005/8/layout/vList6" loCatId="list" qsTypeId="urn:microsoft.com/office/officeart/2005/8/quickstyle/simple1" qsCatId="simple" csTypeId="urn:microsoft.com/office/officeart/2005/8/colors/accent0_3" csCatId="mainScheme" phldr="1"/>
      <dgm:spPr/>
      <dgm:t>
        <a:bodyPr/>
        <a:lstStyle/>
        <a:p>
          <a:endParaRPr lang="es-PE"/>
        </a:p>
      </dgm:t>
    </dgm:pt>
    <dgm:pt modelId="{3881381E-5BA0-41C5-B739-696EF74B84A6}">
      <dgm:prSet phldrT="[Texto]"/>
      <dgm:spPr/>
      <dgm:t>
        <a:bodyPr/>
        <a:lstStyle/>
        <a:p>
          <a:r>
            <a:rPr lang="es-PE" dirty="0"/>
            <a:t>Reposición</a:t>
          </a:r>
        </a:p>
      </dgm:t>
    </dgm:pt>
    <dgm:pt modelId="{91F818F0-8883-41FD-990B-0270B9924C4C}" type="parTrans" cxnId="{252E8551-E3B0-4AE2-80E8-4A375392051A}">
      <dgm:prSet/>
      <dgm:spPr/>
      <dgm:t>
        <a:bodyPr/>
        <a:lstStyle/>
        <a:p>
          <a:endParaRPr lang="es-PE"/>
        </a:p>
      </dgm:t>
    </dgm:pt>
    <dgm:pt modelId="{65160336-C40C-4D3A-8444-D00B55326D90}" type="sibTrans" cxnId="{252E8551-E3B0-4AE2-80E8-4A375392051A}">
      <dgm:prSet/>
      <dgm:spPr/>
      <dgm:t>
        <a:bodyPr/>
        <a:lstStyle/>
        <a:p>
          <a:endParaRPr lang="es-PE"/>
        </a:p>
      </dgm:t>
    </dgm:pt>
    <dgm:pt modelId="{C31EE780-5233-4AEB-BB97-36E14EDBC55E}">
      <dgm:prSet phldrT="[Texto]"/>
      <dgm:spPr/>
      <dgm:t>
        <a:bodyPr/>
        <a:lstStyle/>
        <a:p>
          <a:r>
            <a:rPr lang="es-PE" dirty="0"/>
            <a:t>S/ 74,000.00</a:t>
          </a:r>
        </a:p>
      </dgm:t>
    </dgm:pt>
    <dgm:pt modelId="{3C66F973-BF5E-4723-9C45-447E5EFA9240}" type="parTrans" cxnId="{0D39F51E-B1A9-4354-AFD5-90A572AC4BDB}">
      <dgm:prSet/>
      <dgm:spPr/>
      <dgm:t>
        <a:bodyPr/>
        <a:lstStyle/>
        <a:p>
          <a:endParaRPr lang="es-PE"/>
        </a:p>
      </dgm:t>
    </dgm:pt>
    <dgm:pt modelId="{56E47BBA-258A-496B-82E1-B5EE5D1718C0}" type="sibTrans" cxnId="{0D39F51E-B1A9-4354-AFD5-90A572AC4BDB}">
      <dgm:prSet/>
      <dgm:spPr/>
      <dgm:t>
        <a:bodyPr/>
        <a:lstStyle/>
        <a:p>
          <a:endParaRPr lang="es-PE"/>
        </a:p>
      </dgm:t>
    </dgm:pt>
    <dgm:pt modelId="{B8A4D857-6137-4075-A6FB-0AFEDF378537}" type="pres">
      <dgm:prSet presAssocID="{BE992805-D6CE-45A6-BF58-7B2DBB33DC5E}" presName="Name0" presStyleCnt="0">
        <dgm:presLayoutVars>
          <dgm:dir/>
          <dgm:animLvl val="lvl"/>
          <dgm:resizeHandles/>
        </dgm:presLayoutVars>
      </dgm:prSet>
      <dgm:spPr/>
    </dgm:pt>
    <dgm:pt modelId="{D7EC30DF-0B90-4CDA-9075-ED9876F012F0}" type="pres">
      <dgm:prSet presAssocID="{3881381E-5BA0-41C5-B739-696EF74B84A6}" presName="linNode" presStyleCnt="0"/>
      <dgm:spPr/>
    </dgm:pt>
    <dgm:pt modelId="{CA9DCD29-3F96-41E3-AAA6-E2DFDBA0BCAB}" type="pres">
      <dgm:prSet presAssocID="{3881381E-5BA0-41C5-B739-696EF74B84A6}" presName="parentShp" presStyleLbl="node1" presStyleIdx="0" presStyleCnt="1">
        <dgm:presLayoutVars>
          <dgm:bulletEnabled val="1"/>
        </dgm:presLayoutVars>
      </dgm:prSet>
      <dgm:spPr/>
    </dgm:pt>
    <dgm:pt modelId="{887D1A0C-804D-4788-8395-FA1CB3BF3B01}" type="pres">
      <dgm:prSet presAssocID="{3881381E-5BA0-41C5-B739-696EF74B84A6}" presName="childShp" presStyleLbl="bgAccFollowNode1" presStyleIdx="0" presStyleCnt="1">
        <dgm:presLayoutVars>
          <dgm:bulletEnabled val="1"/>
        </dgm:presLayoutVars>
      </dgm:prSet>
      <dgm:spPr/>
    </dgm:pt>
  </dgm:ptLst>
  <dgm:cxnLst>
    <dgm:cxn modelId="{06E4E81A-ECB7-4EE4-B926-3D82F5369B79}" type="presOf" srcId="{BE992805-D6CE-45A6-BF58-7B2DBB33DC5E}" destId="{B8A4D857-6137-4075-A6FB-0AFEDF378537}" srcOrd="0" destOrd="0" presId="urn:microsoft.com/office/officeart/2005/8/layout/vList6"/>
    <dgm:cxn modelId="{0D39F51E-B1A9-4354-AFD5-90A572AC4BDB}" srcId="{3881381E-5BA0-41C5-B739-696EF74B84A6}" destId="{C31EE780-5233-4AEB-BB97-36E14EDBC55E}" srcOrd="0" destOrd="0" parTransId="{3C66F973-BF5E-4723-9C45-447E5EFA9240}" sibTransId="{56E47BBA-258A-496B-82E1-B5EE5D1718C0}"/>
    <dgm:cxn modelId="{9AC40C4A-E525-48A7-B699-63E6054ED8BC}" type="presOf" srcId="{C31EE780-5233-4AEB-BB97-36E14EDBC55E}" destId="{887D1A0C-804D-4788-8395-FA1CB3BF3B01}" srcOrd="0" destOrd="0" presId="urn:microsoft.com/office/officeart/2005/8/layout/vList6"/>
    <dgm:cxn modelId="{252E8551-E3B0-4AE2-80E8-4A375392051A}" srcId="{BE992805-D6CE-45A6-BF58-7B2DBB33DC5E}" destId="{3881381E-5BA0-41C5-B739-696EF74B84A6}" srcOrd="0" destOrd="0" parTransId="{91F818F0-8883-41FD-990B-0270B9924C4C}" sibTransId="{65160336-C40C-4D3A-8444-D00B55326D90}"/>
    <dgm:cxn modelId="{4C1A02C0-6DB9-4322-88F3-4D030B004A4A}" type="presOf" srcId="{3881381E-5BA0-41C5-B739-696EF74B84A6}" destId="{CA9DCD29-3F96-41E3-AAA6-E2DFDBA0BCAB}" srcOrd="0" destOrd="0" presId="urn:microsoft.com/office/officeart/2005/8/layout/vList6"/>
    <dgm:cxn modelId="{8968FC8F-C582-4EBC-A9FE-4A05E099FC7F}" type="presParOf" srcId="{B8A4D857-6137-4075-A6FB-0AFEDF378537}" destId="{D7EC30DF-0B90-4CDA-9075-ED9876F012F0}" srcOrd="0" destOrd="0" presId="urn:microsoft.com/office/officeart/2005/8/layout/vList6"/>
    <dgm:cxn modelId="{88AC9917-08CC-4591-8D0F-018CA542ABCB}" type="presParOf" srcId="{D7EC30DF-0B90-4CDA-9075-ED9876F012F0}" destId="{CA9DCD29-3F96-41E3-AAA6-E2DFDBA0BCAB}" srcOrd="0" destOrd="0" presId="urn:microsoft.com/office/officeart/2005/8/layout/vList6"/>
    <dgm:cxn modelId="{0D7B9AE3-FD9F-473E-BF10-3BAF404BA736}" type="presParOf" srcId="{D7EC30DF-0B90-4CDA-9075-ED9876F012F0}" destId="{887D1A0C-804D-4788-8395-FA1CB3BF3B0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992805-D6CE-45A6-BF58-7B2DBB33DC5E}" type="doc">
      <dgm:prSet loTypeId="urn:microsoft.com/office/officeart/2005/8/layout/vList6" loCatId="list" qsTypeId="urn:microsoft.com/office/officeart/2005/8/quickstyle/simple1" qsCatId="simple" csTypeId="urn:microsoft.com/office/officeart/2005/8/colors/accent0_3" csCatId="mainScheme" phldr="1"/>
      <dgm:spPr/>
      <dgm:t>
        <a:bodyPr/>
        <a:lstStyle/>
        <a:p>
          <a:endParaRPr lang="es-PE"/>
        </a:p>
      </dgm:t>
    </dgm:pt>
    <dgm:pt modelId="{3881381E-5BA0-41C5-B739-696EF74B84A6}">
      <dgm:prSet phldrT="[Texto]"/>
      <dgm:spPr/>
      <dgm:t>
        <a:bodyPr/>
        <a:lstStyle/>
        <a:p>
          <a:r>
            <a:rPr lang="es-PE" dirty="0"/>
            <a:t>Transferencia a fondos intangibles</a:t>
          </a:r>
        </a:p>
      </dgm:t>
    </dgm:pt>
    <dgm:pt modelId="{91F818F0-8883-41FD-990B-0270B9924C4C}" type="parTrans" cxnId="{252E8551-E3B0-4AE2-80E8-4A375392051A}">
      <dgm:prSet/>
      <dgm:spPr/>
      <dgm:t>
        <a:bodyPr/>
        <a:lstStyle/>
        <a:p>
          <a:endParaRPr lang="es-PE"/>
        </a:p>
      </dgm:t>
    </dgm:pt>
    <dgm:pt modelId="{65160336-C40C-4D3A-8444-D00B55326D90}" type="sibTrans" cxnId="{252E8551-E3B0-4AE2-80E8-4A375392051A}">
      <dgm:prSet/>
      <dgm:spPr/>
      <dgm:t>
        <a:bodyPr/>
        <a:lstStyle/>
        <a:p>
          <a:endParaRPr lang="es-PE"/>
        </a:p>
      </dgm:t>
    </dgm:pt>
    <dgm:pt modelId="{C31EE780-5233-4AEB-BB97-36E14EDBC55E}">
      <dgm:prSet phldrT="[Texto]"/>
      <dgm:spPr/>
      <dgm:t>
        <a:bodyPr/>
        <a:lstStyle/>
        <a:p>
          <a:r>
            <a:rPr lang="es-PE" dirty="0"/>
            <a:t>S/ 100,000.00</a:t>
          </a:r>
        </a:p>
      </dgm:t>
    </dgm:pt>
    <dgm:pt modelId="{3C66F973-BF5E-4723-9C45-447E5EFA9240}" type="parTrans" cxnId="{0D39F51E-B1A9-4354-AFD5-90A572AC4BDB}">
      <dgm:prSet/>
      <dgm:spPr/>
      <dgm:t>
        <a:bodyPr/>
        <a:lstStyle/>
        <a:p>
          <a:endParaRPr lang="es-PE"/>
        </a:p>
      </dgm:t>
    </dgm:pt>
    <dgm:pt modelId="{56E47BBA-258A-496B-82E1-B5EE5D1718C0}" type="sibTrans" cxnId="{0D39F51E-B1A9-4354-AFD5-90A572AC4BDB}">
      <dgm:prSet/>
      <dgm:spPr/>
      <dgm:t>
        <a:bodyPr/>
        <a:lstStyle/>
        <a:p>
          <a:endParaRPr lang="es-PE"/>
        </a:p>
      </dgm:t>
    </dgm:pt>
    <dgm:pt modelId="{B8A4D857-6137-4075-A6FB-0AFEDF378537}" type="pres">
      <dgm:prSet presAssocID="{BE992805-D6CE-45A6-BF58-7B2DBB33DC5E}" presName="Name0" presStyleCnt="0">
        <dgm:presLayoutVars>
          <dgm:dir/>
          <dgm:animLvl val="lvl"/>
          <dgm:resizeHandles/>
        </dgm:presLayoutVars>
      </dgm:prSet>
      <dgm:spPr/>
    </dgm:pt>
    <dgm:pt modelId="{D7EC30DF-0B90-4CDA-9075-ED9876F012F0}" type="pres">
      <dgm:prSet presAssocID="{3881381E-5BA0-41C5-B739-696EF74B84A6}" presName="linNode" presStyleCnt="0"/>
      <dgm:spPr/>
    </dgm:pt>
    <dgm:pt modelId="{CA9DCD29-3F96-41E3-AAA6-E2DFDBA0BCAB}" type="pres">
      <dgm:prSet presAssocID="{3881381E-5BA0-41C5-B739-696EF74B84A6}" presName="parentShp" presStyleLbl="node1" presStyleIdx="0" presStyleCnt="1">
        <dgm:presLayoutVars>
          <dgm:bulletEnabled val="1"/>
        </dgm:presLayoutVars>
      </dgm:prSet>
      <dgm:spPr/>
    </dgm:pt>
    <dgm:pt modelId="{887D1A0C-804D-4788-8395-FA1CB3BF3B01}" type="pres">
      <dgm:prSet presAssocID="{3881381E-5BA0-41C5-B739-696EF74B84A6}" presName="childShp" presStyleLbl="bgAccFollowNode1" presStyleIdx="0" presStyleCnt="1" custLinFactNeighborX="54265" custLinFactNeighborY="-38315">
        <dgm:presLayoutVars>
          <dgm:bulletEnabled val="1"/>
        </dgm:presLayoutVars>
      </dgm:prSet>
      <dgm:spPr/>
    </dgm:pt>
  </dgm:ptLst>
  <dgm:cxnLst>
    <dgm:cxn modelId="{06E4E81A-ECB7-4EE4-B926-3D82F5369B79}" type="presOf" srcId="{BE992805-D6CE-45A6-BF58-7B2DBB33DC5E}" destId="{B8A4D857-6137-4075-A6FB-0AFEDF378537}" srcOrd="0" destOrd="0" presId="urn:microsoft.com/office/officeart/2005/8/layout/vList6"/>
    <dgm:cxn modelId="{0D39F51E-B1A9-4354-AFD5-90A572AC4BDB}" srcId="{3881381E-5BA0-41C5-B739-696EF74B84A6}" destId="{C31EE780-5233-4AEB-BB97-36E14EDBC55E}" srcOrd="0" destOrd="0" parTransId="{3C66F973-BF5E-4723-9C45-447E5EFA9240}" sibTransId="{56E47BBA-258A-496B-82E1-B5EE5D1718C0}"/>
    <dgm:cxn modelId="{9AC40C4A-E525-48A7-B699-63E6054ED8BC}" type="presOf" srcId="{C31EE780-5233-4AEB-BB97-36E14EDBC55E}" destId="{887D1A0C-804D-4788-8395-FA1CB3BF3B01}" srcOrd="0" destOrd="0" presId="urn:microsoft.com/office/officeart/2005/8/layout/vList6"/>
    <dgm:cxn modelId="{252E8551-E3B0-4AE2-80E8-4A375392051A}" srcId="{BE992805-D6CE-45A6-BF58-7B2DBB33DC5E}" destId="{3881381E-5BA0-41C5-B739-696EF74B84A6}" srcOrd="0" destOrd="0" parTransId="{91F818F0-8883-41FD-990B-0270B9924C4C}" sibTransId="{65160336-C40C-4D3A-8444-D00B55326D90}"/>
    <dgm:cxn modelId="{4C1A02C0-6DB9-4322-88F3-4D030B004A4A}" type="presOf" srcId="{3881381E-5BA0-41C5-B739-696EF74B84A6}" destId="{CA9DCD29-3F96-41E3-AAA6-E2DFDBA0BCAB}" srcOrd="0" destOrd="0" presId="urn:microsoft.com/office/officeart/2005/8/layout/vList6"/>
    <dgm:cxn modelId="{8968FC8F-C582-4EBC-A9FE-4A05E099FC7F}" type="presParOf" srcId="{B8A4D857-6137-4075-A6FB-0AFEDF378537}" destId="{D7EC30DF-0B90-4CDA-9075-ED9876F012F0}" srcOrd="0" destOrd="0" presId="urn:microsoft.com/office/officeart/2005/8/layout/vList6"/>
    <dgm:cxn modelId="{88AC9917-08CC-4591-8D0F-018CA542ABCB}" type="presParOf" srcId="{D7EC30DF-0B90-4CDA-9075-ED9876F012F0}" destId="{CA9DCD29-3F96-41E3-AAA6-E2DFDBA0BCAB}" srcOrd="0" destOrd="0" presId="urn:microsoft.com/office/officeart/2005/8/layout/vList6"/>
    <dgm:cxn modelId="{0D7B9AE3-FD9F-473E-BF10-3BAF404BA736}" type="presParOf" srcId="{D7EC30DF-0B90-4CDA-9075-ED9876F012F0}" destId="{887D1A0C-804D-4788-8395-FA1CB3BF3B0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3F7307-8592-4976-833A-F16BD9BBB2F1}">
      <dsp:nvSpPr>
        <dsp:cNvPr id="0" name=""/>
        <dsp:cNvSpPr/>
      </dsp:nvSpPr>
      <dsp:spPr>
        <a:xfrm rot="5400000">
          <a:off x="-362175" y="362175"/>
          <a:ext cx="2079729" cy="1355377"/>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s-PE" sz="3100" kern="1200" dirty="0"/>
            <a:t>Trámites</a:t>
          </a:r>
        </a:p>
      </dsp:txBody>
      <dsp:txXfrm rot="-5400000">
        <a:off x="2" y="677688"/>
        <a:ext cx="1355377" cy="724352"/>
      </dsp:txXfrm>
    </dsp:sp>
    <dsp:sp modelId="{AE4158AC-EA33-4D54-994D-C162BF7E33D5}">
      <dsp:nvSpPr>
        <dsp:cNvPr id="0" name=""/>
        <dsp:cNvSpPr/>
      </dsp:nvSpPr>
      <dsp:spPr>
        <a:xfrm rot="5400000">
          <a:off x="1670891" y="-315513"/>
          <a:ext cx="1402040" cy="2033067"/>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s-PE" sz="2600" kern="1200" dirty="0"/>
            <a:t>Hidrandina</a:t>
          </a:r>
        </a:p>
      </dsp:txBody>
      <dsp:txXfrm rot="-5400000">
        <a:off x="1355378" y="68442"/>
        <a:ext cx="1964625" cy="12651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D1A0C-804D-4788-8395-FA1CB3BF3B01}">
      <dsp:nvSpPr>
        <dsp:cNvPr id="0" name=""/>
        <dsp:cNvSpPr/>
      </dsp:nvSpPr>
      <dsp:spPr>
        <a:xfrm>
          <a:off x="2443360" y="0"/>
          <a:ext cx="3665041" cy="904220"/>
        </a:xfrm>
        <a:prstGeom prst="rightArrow">
          <a:avLst>
            <a:gd name="adj1" fmla="val 75000"/>
            <a:gd name="adj2" fmla="val 50000"/>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285750" lvl="1" indent="-285750" algn="l" defTabSz="1866900">
            <a:lnSpc>
              <a:spcPct val="90000"/>
            </a:lnSpc>
            <a:spcBef>
              <a:spcPct val="0"/>
            </a:spcBef>
            <a:spcAft>
              <a:spcPct val="15000"/>
            </a:spcAft>
            <a:buChar char="•"/>
          </a:pPr>
          <a:r>
            <a:rPr lang="es-PE" sz="4200" kern="1200" dirty="0"/>
            <a:t>S/ 74,000.00</a:t>
          </a:r>
        </a:p>
      </dsp:txBody>
      <dsp:txXfrm>
        <a:off x="2443360" y="113028"/>
        <a:ext cx="3325959" cy="678165"/>
      </dsp:txXfrm>
    </dsp:sp>
    <dsp:sp modelId="{CA9DCD29-3F96-41E3-AAA6-E2DFDBA0BCAB}">
      <dsp:nvSpPr>
        <dsp:cNvPr id="0" name=""/>
        <dsp:cNvSpPr/>
      </dsp:nvSpPr>
      <dsp:spPr>
        <a:xfrm>
          <a:off x="0" y="0"/>
          <a:ext cx="2443360" cy="90422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s-PE" sz="3900" kern="1200" dirty="0"/>
            <a:t>Reposición</a:t>
          </a:r>
        </a:p>
      </dsp:txBody>
      <dsp:txXfrm>
        <a:off x="44140" y="44140"/>
        <a:ext cx="2355080" cy="8159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D1A0C-804D-4788-8395-FA1CB3BF3B01}">
      <dsp:nvSpPr>
        <dsp:cNvPr id="0" name=""/>
        <dsp:cNvSpPr/>
      </dsp:nvSpPr>
      <dsp:spPr>
        <a:xfrm>
          <a:off x="3909566" y="0"/>
          <a:ext cx="5864349" cy="1515783"/>
        </a:xfrm>
        <a:prstGeom prst="rightArrow">
          <a:avLst>
            <a:gd name="adj1" fmla="val 75000"/>
            <a:gd name="adj2" fmla="val 50000"/>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40005" rIns="40005" bIns="40005" numCol="1" spcCol="1270" anchor="t" anchorCtr="0">
          <a:noAutofit/>
        </a:bodyPr>
        <a:lstStyle/>
        <a:p>
          <a:pPr marL="285750" lvl="1" indent="-285750" algn="l" defTabSz="2800350">
            <a:lnSpc>
              <a:spcPct val="90000"/>
            </a:lnSpc>
            <a:spcBef>
              <a:spcPct val="0"/>
            </a:spcBef>
            <a:spcAft>
              <a:spcPct val="15000"/>
            </a:spcAft>
            <a:buChar char="•"/>
          </a:pPr>
          <a:r>
            <a:rPr lang="es-PE" sz="6300" kern="1200" dirty="0"/>
            <a:t>S/ 100,000.00</a:t>
          </a:r>
        </a:p>
      </dsp:txBody>
      <dsp:txXfrm>
        <a:off x="3909566" y="189473"/>
        <a:ext cx="5295930" cy="1136837"/>
      </dsp:txXfrm>
    </dsp:sp>
    <dsp:sp modelId="{CA9DCD29-3F96-41E3-AAA6-E2DFDBA0BCAB}">
      <dsp:nvSpPr>
        <dsp:cNvPr id="0" name=""/>
        <dsp:cNvSpPr/>
      </dsp:nvSpPr>
      <dsp:spPr>
        <a:xfrm>
          <a:off x="0" y="0"/>
          <a:ext cx="3909566" cy="1515783"/>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marL="0" lvl="0" indent="0" algn="ctr" defTabSz="1644650">
            <a:lnSpc>
              <a:spcPct val="90000"/>
            </a:lnSpc>
            <a:spcBef>
              <a:spcPct val="0"/>
            </a:spcBef>
            <a:spcAft>
              <a:spcPct val="35000"/>
            </a:spcAft>
            <a:buNone/>
          </a:pPr>
          <a:r>
            <a:rPr lang="es-PE" sz="3700" kern="1200" dirty="0"/>
            <a:t>Transferencia a fondos intangibles</a:t>
          </a:r>
        </a:p>
      </dsp:txBody>
      <dsp:txXfrm>
        <a:off x="73994" y="73994"/>
        <a:ext cx="3761578" cy="136779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P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1F52C1-471C-44D5-8C46-C34A216A9275}" type="datetimeFigureOut">
              <a:rPr lang="es-PE" smtClean="0"/>
              <a:t>11/04/2026</a:t>
            </a:fld>
            <a:endParaRPr lang="es-PE"/>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P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P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693E25-301C-4FB3-A0B0-1B20025E1694}" type="slidenum">
              <a:rPr lang="es-PE" smtClean="0"/>
              <a:t>‹Nº›</a:t>
            </a:fld>
            <a:endParaRPr lang="es-PE"/>
          </a:p>
        </p:txBody>
      </p:sp>
    </p:spTree>
    <p:extLst>
      <p:ext uri="{BB962C8B-B14F-4D97-AF65-F5344CB8AC3E}">
        <p14:creationId xmlns:p14="http://schemas.microsoft.com/office/powerpoint/2010/main" val="2348260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8BA09FBC-0116-491C-A470-166AE2CBB487}" type="datetimeFigureOut">
              <a:rPr lang="en-US" smtClean="0"/>
              <a:t>4/11/2026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2524417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3853448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3428659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38073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1293167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8BA09FBC-0116-491C-A470-166AE2CBB487}" type="datetimeFigureOut">
              <a:rPr lang="en-US" smtClean="0"/>
              <a:t>4/11/2026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1254640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8BA09FBC-0116-491C-A470-166AE2CBB487}" type="datetimeFigureOut">
              <a:rPr lang="en-US" smtClean="0"/>
              <a:t>4/11/2026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941304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09FBC-0116-491C-A470-166AE2CBB487}" type="datetimeFigureOut">
              <a:rPr lang="en-US" smtClean="0"/>
              <a:t>4/11/2026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2220104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09FBC-0116-491C-A470-166AE2CBB487}" type="datetimeFigureOut">
              <a:rPr lang="en-US" smtClean="0"/>
              <a:t>4/11/2026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944726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09FBC-0116-491C-A470-166AE2CBB487}" type="datetimeFigureOut">
              <a:rPr lang="en-US" smtClean="0"/>
              <a:t>4/11/2026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2664502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BA09FBC-0116-491C-A470-166AE2CBB487}" type="datetimeFigureOut">
              <a:rPr lang="en-US" smtClean="0"/>
              <a:t>4/11/2026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557110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3479883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BA09FBC-0116-491C-A470-166AE2CBB487}" type="datetimeFigureOut">
              <a:rPr lang="en-US" smtClean="0"/>
              <a:t>4/11/2026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190853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BA09FBC-0116-491C-A470-166AE2CBB487}" type="datetimeFigureOut">
              <a:rPr lang="en-US" smtClean="0"/>
              <a:t>4/11/2026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3088353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09FBC-0116-491C-A470-166AE2CBB487}" type="datetimeFigureOut">
              <a:rPr lang="en-US" smtClean="0"/>
              <a:t>4/11/2026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1458001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3935202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BA09FBC-0116-491C-A470-166AE2CBB487}" type="datetimeFigureOut">
              <a:rPr lang="en-US" smtClean="0"/>
              <a:t>4/11/2026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2E084-4E1E-4381-8C3C-98383A070842}" type="slidenum">
              <a:rPr lang="en-US" smtClean="0"/>
              <a:t>‹Nº›</a:t>
            </a:fld>
            <a:endParaRPr lang="en-US"/>
          </a:p>
        </p:txBody>
      </p:sp>
    </p:spTree>
    <p:extLst>
      <p:ext uri="{BB962C8B-B14F-4D97-AF65-F5344CB8AC3E}">
        <p14:creationId xmlns:p14="http://schemas.microsoft.com/office/powerpoint/2010/main" val="2006804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BA09FBC-0116-491C-A470-166AE2CBB487}" type="datetimeFigureOut">
              <a:rPr lang="en-US" smtClean="0"/>
              <a:t>4/11/2026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792E084-4E1E-4381-8C3C-98383A070842}" type="slidenum">
              <a:rPr lang="en-US" smtClean="0"/>
              <a:t>‹Nº›</a:t>
            </a:fld>
            <a:endParaRPr lang="en-US"/>
          </a:p>
        </p:txBody>
      </p:sp>
    </p:spTree>
    <p:extLst>
      <p:ext uri="{BB962C8B-B14F-4D97-AF65-F5344CB8AC3E}">
        <p14:creationId xmlns:p14="http://schemas.microsoft.com/office/powerpoint/2010/main" val="131612600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3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39.jpeg"/><Relationship Id="rId3" Type="http://schemas.microsoft.com/office/2007/relationships/hdphoto" Target="../media/hdphoto1.wdp"/><Relationship Id="rId7" Type="http://schemas.openxmlformats.org/officeDocument/2006/relationships/image" Target="../media/image3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png"/><Relationship Id="rId1" Type="http://schemas.openxmlformats.org/officeDocument/2006/relationships/slideLayout" Target="../slideLayouts/slideLayout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42.jpg"/><Relationship Id="rId7" Type="http://schemas.microsoft.com/office/2007/relationships/hdphoto" Target="../media/hdphoto1.wdp"/><Relationship Id="rId2" Type="http://schemas.openxmlformats.org/officeDocument/2006/relationships/image" Target="../media/image4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4.jpg"/><Relationship Id="rId4" Type="http://schemas.openxmlformats.org/officeDocument/2006/relationships/image" Target="../media/image43.jp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5.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46.jpe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8.jpeg"/><Relationship Id="rId7" Type="http://schemas.openxmlformats.org/officeDocument/2006/relationships/image" Target="../media/image3.png"/><Relationship Id="rId2" Type="http://schemas.openxmlformats.org/officeDocument/2006/relationships/image" Target="../media/image47.jpeg"/><Relationship Id="rId1" Type="http://schemas.openxmlformats.org/officeDocument/2006/relationships/slideLayout" Target="../slideLayouts/slideLayout1.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6.png"/><Relationship Id="rId7" Type="http://schemas.openxmlformats.org/officeDocument/2006/relationships/image" Target="../media/image3.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4.png"/><Relationship Id="rId1" Type="http://schemas.openxmlformats.org/officeDocument/2006/relationships/slideLayout" Target="../slideLayouts/slideLayout1.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5.png"/><Relationship Id="rId1" Type="http://schemas.openxmlformats.org/officeDocument/2006/relationships/slideLayout" Target="../slideLayouts/slideLayout1.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68.jpeg"/><Relationship Id="rId7" Type="http://schemas.openxmlformats.org/officeDocument/2006/relationships/image" Target="../media/image3.png"/><Relationship Id="rId2" Type="http://schemas.openxmlformats.org/officeDocument/2006/relationships/image" Target="../media/image67.jpeg"/><Relationship Id="rId1" Type="http://schemas.openxmlformats.org/officeDocument/2006/relationships/slideLayout" Target="../slideLayouts/slideLayout1.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2.jpeg"/><Relationship Id="rId1"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81.jpeg"/><Relationship Id="rId4" Type="http://schemas.openxmlformats.org/officeDocument/2006/relationships/image" Target="../media/image80.jpeg"/></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83.jpeg"/><Relationship Id="rId4" Type="http://schemas.openxmlformats.org/officeDocument/2006/relationships/image" Target="../media/image82.jpeg"/></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4.jpeg"/></Relationships>
</file>

<file path=ppt/slides/_rels/slide36.xml.rels><?xml version="1.0" encoding="UTF-8" standalone="yes"?>
<Relationships xmlns="http://schemas.openxmlformats.org/package/2006/relationships"><Relationship Id="rId8" Type="http://schemas.openxmlformats.org/officeDocument/2006/relationships/image" Target="../media/image89.jpeg"/><Relationship Id="rId13" Type="http://schemas.openxmlformats.org/officeDocument/2006/relationships/image" Target="../media/image94.jpeg"/><Relationship Id="rId3" Type="http://schemas.microsoft.com/office/2007/relationships/hdphoto" Target="../media/hdphoto1.wdp"/><Relationship Id="rId7" Type="http://schemas.openxmlformats.org/officeDocument/2006/relationships/image" Target="../media/image88.jpeg"/><Relationship Id="rId12" Type="http://schemas.openxmlformats.org/officeDocument/2006/relationships/image" Target="../media/image93.jpeg"/><Relationship Id="rId2" Type="http://schemas.openxmlformats.org/officeDocument/2006/relationships/image" Target="../media/image3.png"/><Relationship Id="rId16" Type="http://schemas.openxmlformats.org/officeDocument/2006/relationships/image" Target="../media/image97.jpeg"/><Relationship Id="rId1" Type="http://schemas.openxmlformats.org/officeDocument/2006/relationships/slideLayout" Target="../slideLayouts/slideLayout1.xml"/><Relationship Id="rId6" Type="http://schemas.openxmlformats.org/officeDocument/2006/relationships/image" Target="../media/image87.jpeg"/><Relationship Id="rId11" Type="http://schemas.openxmlformats.org/officeDocument/2006/relationships/image" Target="../media/image92.jpeg"/><Relationship Id="rId5" Type="http://schemas.openxmlformats.org/officeDocument/2006/relationships/image" Target="../media/image86.jpeg"/><Relationship Id="rId15" Type="http://schemas.openxmlformats.org/officeDocument/2006/relationships/image" Target="../media/image96.jpeg"/><Relationship Id="rId10" Type="http://schemas.openxmlformats.org/officeDocument/2006/relationships/image" Target="../media/image91.jpeg"/><Relationship Id="rId4" Type="http://schemas.openxmlformats.org/officeDocument/2006/relationships/image" Target="../media/image85.jpeg"/><Relationship Id="rId9" Type="http://schemas.openxmlformats.org/officeDocument/2006/relationships/image" Target="../media/image90.jpeg"/><Relationship Id="rId1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1.jpeg"/></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03.jpg"/><Relationship Id="rId4" Type="http://schemas.openxmlformats.org/officeDocument/2006/relationships/image" Target="../media/image102.jpeg"/></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4.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5.jpeg"/><Relationship Id="rId1" Type="http://schemas.openxmlformats.org/officeDocument/2006/relationships/slideLayout" Target="../slideLayouts/slideLayout1.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108.jpeg"/></Relationships>
</file>

<file path=ppt/slides/_rels/slide43.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111.jpeg"/></Relationships>
</file>

<file path=ppt/slides/_rels/slide44.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5.png"/><Relationship Id="rId4" Type="http://schemas.openxmlformats.org/officeDocument/2006/relationships/image" Target="../media/image114.png"/></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jpeg"/><Relationship Id="rId15" Type="http://schemas.microsoft.com/office/2007/relationships/hdphoto" Target="../media/hdphoto1.wdp"/><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Layout" Target="../slideLayouts/slideLayout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24E8C5D-7B53-3CBE-A06B-3A1B0DEA08DF}"/>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4639526" y="655289"/>
            <a:ext cx="3090759" cy="3109135"/>
          </a:xfrm>
          <a:prstGeom prst="rect">
            <a:avLst/>
          </a:prstGeom>
        </p:spPr>
      </p:pic>
      <p:sp>
        <p:nvSpPr>
          <p:cNvPr id="2" name="Título 1">
            <a:extLst>
              <a:ext uri="{FF2B5EF4-FFF2-40B4-BE49-F238E27FC236}">
                <a16:creationId xmlns:a16="http://schemas.microsoft.com/office/drawing/2014/main" id="{3B36B02D-AB61-D91A-F9EA-6EB43551CB57}"/>
              </a:ext>
            </a:extLst>
          </p:cNvPr>
          <p:cNvSpPr>
            <a:spLocks noGrp="1"/>
          </p:cNvSpPr>
          <p:nvPr>
            <p:ph type="ctrTitle"/>
          </p:nvPr>
        </p:nvSpPr>
        <p:spPr>
          <a:xfrm>
            <a:off x="3812595" y="4303153"/>
            <a:ext cx="4744619" cy="1400908"/>
          </a:xfrm>
        </p:spPr>
        <p:txBody>
          <a:bodyPr>
            <a:normAutofit/>
          </a:bodyPr>
          <a:lstStyle/>
          <a:p>
            <a:pPr algn="ctr"/>
            <a:r>
              <a:rPr lang="es-PE" sz="2800" b="1" dirty="0">
                <a:solidFill>
                  <a:srgbClr val="003399"/>
                </a:solidFill>
                <a:latin typeface="Comic Sans MS" panose="030F0702030302020204" pitchFamily="66" charset="0"/>
              </a:rPr>
              <a:t>MEMORIA ANUAL 2025</a:t>
            </a:r>
            <a:br>
              <a:rPr lang="es-PE" sz="2800" b="1" dirty="0">
                <a:solidFill>
                  <a:srgbClr val="003399"/>
                </a:solidFill>
                <a:latin typeface="Constantia" panose="02030602050306030303" pitchFamily="18" charset="0"/>
              </a:rPr>
            </a:br>
            <a:br>
              <a:rPr lang="es-PE" sz="2800" b="1" dirty="0">
                <a:solidFill>
                  <a:srgbClr val="003399"/>
                </a:solidFill>
                <a:latin typeface="Constantia" panose="02030602050306030303" pitchFamily="18" charset="0"/>
              </a:rPr>
            </a:br>
            <a:r>
              <a:rPr lang="es-PE" sz="1800" b="1" dirty="0">
                <a:solidFill>
                  <a:srgbClr val="003399"/>
                </a:solidFill>
                <a:latin typeface="Constantia" panose="02030602050306030303" pitchFamily="18" charset="0"/>
              </a:rPr>
              <a:t>CONSEJO DIRECTIVO 2024-2025</a:t>
            </a:r>
            <a:endParaRPr lang="en-US" sz="1800" b="1" dirty="0">
              <a:solidFill>
                <a:srgbClr val="003399"/>
              </a:solidFill>
              <a:latin typeface="Constantia" panose="02030602050306030303" pitchFamily="18" charset="0"/>
            </a:endParaRPr>
          </a:p>
        </p:txBody>
      </p:sp>
    </p:spTree>
    <p:extLst>
      <p:ext uri="{BB962C8B-B14F-4D97-AF65-F5344CB8AC3E}">
        <p14:creationId xmlns:p14="http://schemas.microsoft.com/office/powerpoint/2010/main" val="3396077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FDAF361D-12F3-5EA8-920A-38A664CF6B45}"/>
              </a:ext>
            </a:extLst>
          </p:cNvPr>
          <p:cNvSpPr/>
          <p:nvPr/>
        </p:nvSpPr>
        <p:spPr>
          <a:xfrm>
            <a:off x="4311555" y="5837569"/>
            <a:ext cx="4440477" cy="745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400" b="1" dirty="0">
                <a:solidFill>
                  <a:srgbClr val="003399"/>
                </a:solidFill>
              </a:rPr>
              <a:t>Cursos vacacionales</a:t>
            </a:r>
          </a:p>
        </p:txBody>
      </p:sp>
      <p:sp>
        <p:nvSpPr>
          <p:cNvPr id="2" name="CuadroTexto 1">
            <a:extLst>
              <a:ext uri="{FF2B5EF4-FFF2-40B4-BE49-F238E27FC236}">
                <a16:creationId xmlns:a16="http://schemas.microsoft.com/office/drawing/2014/main" id="{66972A1F-DDDA-507B-BD04-F135BC7BBF9D}"/>
              </a:ext>
            </a:extLst>
          </p:cNvPr>
          <p:cNvSpPr txBox="1"/>
          <p:nvPr/>
        </p:nvSpPr>
        <p:spPr>
          <a:xfrm>
            <a:off x="2790048" y="2093388"/>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5" name="CuadroTexto 4">
            <a:extLst>
              <a:ext uri="{FF2B5EF4-FFF2-40B4-BE49-F238E27FC236}">
                <a16:creationId xmlns:a16="http://schemas.microsoft.com/office/drawing/2014/main" id="{7D1D6677-4B3D-BEC2-4A34-E1E8537ED828}"/>
              </a:ext>
            </a:extLst>
          </p:cNvPr>
          <p:cNvSpPr txBox="1"/>
          <p:nvPr/>
        </p:nvSpPr>
        <p:spPr>
          <a:xfrm>
            <a:off x="5068804" y="6436722"/>
            <a:ext cx="2925977" cy="369332"/>
          </a:xfrm>
          <a:prstGeom prst="rect">
            <a:avLst/>
          </a:prstGeom>
          <a:noFill/>
        </p:spPr>
        <p:txBody>
          <a:bodyPr wrap="square">
            <a:spAutoFit/>
          </a:bodyPr>
          <a:lstStyle/>
          <a:p>
            <a:pPr algn="ctr"/>
            <a:r>
              <a:rPr lang="es-PE" dirty="0">
                <a:solidFill>
                  <a:srgbClr val="003399"/>
                </a:solidFill>
                <a:latin typeface="Google Sans"/>
              </a:rPr>
              <a:t>Participación de 65 niños</a:t>
            </a:r>
            <a:endParaRPr lang="es-PE" i="0" dirty="0">
              <a:solidFill>
                <a:srgbClr val="003399"/>
              </a:solidFill>
              <a:effectLst/>
              <a:latin typeface="Google Sans"/>
            </a:endParaRPr>
          </a:p>
        </p:txBody>
      </p:sp>
      <p:pic>
        <p:nvPicPr>
          <p:cNvPr id="2050" name="Picture 2" descr="No hay ninguna descripción de la foto disponible."/>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l="4192" r="8863"/>
          <a:stretch/>
        </p:blipFill>
        <p:spPr bwMode="auto">
          <a:xfrm>
            <a:off x="4567889" y="2879212"/>
            <a:ext cx="3977640" cy="30492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2" name="Picture 4" descr="No hay ninguna descripción de la foto disponibl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801863" y="3347443"/>
            <a:ext cx="2986022" cy="19901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4" name="Picture 6"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325935" y="3347443"/>
            <a:ext cx="2985620" cy="19899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5" cstate="hq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spTree>
    <p:extLst>
      <p:ext uri="{BB962C8B-B14F-4D97-AF65-F5344CB8AC3E}">
        <p14:creationId xmlns:p14="http://schemas.microsoft.com/office/powerpoint/2010/main" val="1874809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972A1F-DDDA-507B-BD04-F135BC7BBF9D}"/>
              </a:ext>
            </a:extLst>
          </p:cNvPr>
          <p:cNvSpPr txBox="1"/>
          <p:nvPr/>
        </p:nvSpPr>
        <p:spPr>
          <a:xfrm>
            <a:off x="2790048" y="2093388"/>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pic>
        <p:nvPicPr>
          <p:cNvPr id="3074" name="Picture 2" descr="No hay ninguna descripción de la foto disponi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975" y="2877370"/>
            <a:ext cx="5180925" cy="2914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No hay ninguna descripción de la foto disponib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9236" y="2877370"/>
            <a:ext cx="5109586" cy="28741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2439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972A1F-DDDA-507B-BD04-F135BC7BBF9D}"/>
              </a:ext>
            </a:extLst>
          </p:cNvPr>
          <p:cNvSpPr txBox="1"/>
          <p:nvPr/>
        </p:nvSpPr>
        <p:spPr>
          <a:xfrm>
            <a:off x="2790048" y="2093388"/>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pic>
        <p:nvPicPr>
          <p:cNvPr id="4098" name="Picture 2" descr="No hay ninguna descripción de la foto disponi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9600" y="2748321"/>
            <a:ext cx="6706887" cy="37726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0" name="Picture 4" descr="No hay ninguna descripción de la foto disponible."/>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t="17302" r="8015"/>
          <a:stretch/>
        </p:blipFill>
        <p:spPr bwMode="auto">
          <a:xfrm>
            <a:off x="8512129" y="2748321"/>
            <a:ext cx="2360396" cy="37726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339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972A1F-DDDA-507B-BD04-F135BC7BBF9D}"/>
              </a:ext>
            </a:extLst>
          </p:cNvPr>
          <p:cNvSpPr txBox="1"/>
          <p:nvPr/>
        </p:nvSpPr>
        <p:spPr>
          <a:xfrm>
            <a:off x="2790048" y="2093388"/>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71656"/>
            <a:ext cx="2114369" cy="2126940"/>
          </a:xfrm>
          <a:prstGeom prst="rect">
            <a:avLst/>
          </a:prstGeom>
        </p:spPr>
      </p:pic>
      <p:pic>
        <p:nvPicPr>
          <p:cNvPr id="5122" name="Picture 2" descr="No hay ninguna descripción de la foto disponible."/>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b="6679"/>
          <a:stretch/>
        </p:blipFill>
        <p:spPr bwMode="auto">
          <a:xfrm>
            <a:off x="698338" y="2877370"/>
            <a:ext cx="5093201" cy="31679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6" name="Picture 6" descr="Puede ser una imagen de 4 personas, personas jugando al fútbol y texto"/>
          <p:cNvPicPr>
            <a:picLocks noChangeAspect="1" noChangeArrowheads="1"/>
          </p:cNvPicPr>
          <p:nvPr/>
        </p:nvPicPr>
        <p:blipFill rotWithShape="1">
          <a:blip r:embed="rId5">
            <a:extLst>
              <a:ext uri="{28A0092B-C50C-407E-A947-70E740481C1C}">
                <a14:useLocalDpi xmlns:a14="http://schemas.microsoft.com/office/drawing/2010/main" val="0"/>
              </a:ext>
            </a:extLst>
          </a:blip>
          <a:srcRect r="3020"/>
          <a:stretch/>
        </p:blipFill>
        <p:spPr bwMode="auto">
          <a:xfrm>
            <a:off x="6300066" y="2877371"/>
            <a:ext cx="5457825" cy="31656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5" name="CuadroTexto 14">
            <a:extLst>
              <a:ext uri="{FF2B5EF4-FFF2-40B4-BE49-F238E27FC236}">
                <a16:creationId xmlns:a16="http://schemas.microsoft.com/office/drawing/2014/main" id="{66972A1F-DDDA-507B-BD04-F135BC7BBF9D}"/>
              </a:ext>
            </a:extLst>
          </p:cNvPr>
          <p:cNvSpPr txBox="1"/>
          <p:nvPr/>
        </p:nvSpPr>
        <p:spPr>
          <a:xfrm>
            <a:off x="1815939" y="6229102"/>
            <a:ext cx="2502062" cy="400110"/>
          </a:xfrm>
          <a:prstGeom prst="rect">
            <a:avLst/>
          </a:prstGeom>
          <a:noFill/>
          <a:ln>
            <a:solidFill>
              <a:srgbClr val="5454D4"/>
            </a:solidFill>
          </a:ln>
        </p:spPr>
        <p:txBody>
          <a:bodyPr wrap="square">
            <a:spAutoFit/>
          </a:bodyPr>
          <a:lstStyle/>
          <a:p>
            <a:pPr algn="ctr"/>
            <a:r>
              <a:rPr lang="es-MX" sz="2000" b="1" i="1" dirty="0">
                <a:solidFill>
                  <a:schemeClr val="tx1">
                    <a:lumMod val="85000"/>
                  </a:schemeClr>
                </a:solidFill>
                <a:latin typeface="Century Gothic" panose="020B0502020202020204" pitchFamily="34" charset="0"/>
              </a:rPr>
              <a:t>Día de la Madre</a:t>
            </a:r>
            <a:endParaRPr lang="en-US" sz="2000" b="1" i="1" dirty="0">
              <a:solidFill>
                <a:schemeClr val="tx1">
                  <a:lumMod val="85000"/>
                </a:schemeClr>
              </a:solidFill>
              <a:latin typeface="Century Gothic" panose="020B0502020202020204" pitchFamily="34" charset="0"/>
            </a:endParaRPr>
          </a:p>
        </p:txBody>
      </p:sp>
      <p:sp>
        <p:nvSpPr>
          <p:cNvPr id="16" name="CuadroTexto 15">
            <a:extLst>
              <a:ext uri="{FF2B5EF4-FFF2-40B4-BE49-F238E27FC236}">
                <a16:creationId xmlns:a16="http://schemas.microsoft.com/office/drawing/2014/main" id="{66972A1F-DDDA-507B-BD04-F135BC7BBF9D}"/>
              </a:ext>
            </a:extLst>
          </p:cNvPr>
          <p:cNvSpPr txBox="1"/>
          <p:nvPr/>
        </p:nvSpPr>
        <p:spPr>
          <a:xfrm>
            <a:off x="7882589" y="6226845"/>
            <a:ext cx="2502062" cy="400110"/>
          </a:xfrm>
          <a:prstGeom prst="rect">
            <a:avLst/>
          </a:prstGeom>
          <a:noFill/>
          <a:ln>
            <a:solidFill>
              <a:srgbClr val="5454D4"/>
            </a:solidFill>
          </a:ln>
        </p:spPr>
        <p:txBody>
          <a:bodyPr wrap="square">
            <a:spAutoFit/>
          </a:bodyPr>
          <a:lstStyle/>
          <a:p>
            <a:pPr algn="ctr"/>
            <a:r>
              <a:rPr lang="es-MX" sz="2000" b="1" i="1" dirty="0">
                <a:solidFill>
                  <a:schemeClr val="tx1">
                    <a:lumMod val="85000"/>
                  </a:schemeClr>
                </a:solidFill>
                <a:latin typeface="Century Gothic" panose="020B0502020202020204" pitchFamily="34" charset="0"/>
              </a:rPr>
              <a:t>Día del Padre</a:t>
            </a:r>
            <a:endParaRPr lang="en-US" sz="2000" b="1" i="1" dirty="0">
              <a:solidFill>
                <a:schemeClr val="tx1">
                  <a:lumMod val="85000"/>
                </a:schemeClr>
              </a:solidFill>
              <a:latin typeface="Century Gothic" panose="020B0502020202020204" pitchFamily="34" charset="0"/>
            </a:endParaRPr>
          </a:p>
        </p:txBody>
      </p:sp>
    </p:spTree>
    <p:extLst>
      <p:ext uri="{BB962C8B-B14F-4D97-AF65-F5344CB8AC3E}">
        <p14:creationId xmlns:p14="http://schemas.microsoft.com/office/powerpoint/2010/main" val="1638768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972A1F-DDDA-507B-BD04-F135BC7BBF9D}"/>
              </a:ext>
            </a:extLst>
          </p:cNvPr>
          <p:cNvSpPr txBox="1"/>
          <p:nvPr/>
        </p:nvSpPr>
        <p:spPr>
          <a:xfrm>
            <a:off x="2815448" y="1766144"/>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sp>
        <p:nvSpPr>
          <p:cNvPr id="6"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36" name="Picture 12" descr="Puede ser una imagen de 7 personas y texto que dice &quot;မ် COLEGIO COLEGIO EGIO DE CONTADORES COL PUBLICOS ハ GAJAMARCA&quot;"/>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b="13616"/>
          <a:stretch/>
        </p:blipFill>
        <p:spPr bwMode="auto">
          <a:xfrm>
            <a:off x="5296770" y="2253947"/>
            <a:ext cx="4430792" cy="21529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8" name="Picture 14" descr="Puede ser una imagen de 10 personas y texto que dice &quot;COLEGIO COLEGIOE.CNTAOSG DE CONTADORES COLEGIODECONTADORES PUBLICOS DE CAJAMARCA ញ FILIAL HUALGAYOC-BAMBAMARGA HUALGAYOC BAMBAMARCA&quot;"/>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r="17692"/>
          <a:stretch/>
        </p:blipFill>
        <p:spPr bwMode="auto">
          <a:xfrm>
            <a:off x="3906170" y="4441037"/>
            <a:ext cx="3536624" cy="24169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40" name="Picture 16" descr="Puede ser una imagen de 6 personas y texto"/>
          <p:cNvPicPr>
            <a:picLocks noChangeAspect="1" noChangeArrowheads="1"/>
          </p:cNvPicPr>
          <p:nvPr/>
        </p:nvPicPr>
        <p:blipFill rotWithShape="1">
          <a:blip r:embed="rId6" cstate="hqprint">
            <a:extLst>
              <a:ext uri="{28A0092B-C50C-407E-A947-70E740481C1C}">
                <a14:useLocalDpi xmlns:a14="http://schemas.microsoft.com/office/drawing/2010/main" val="0"/>
              </a:ext>
            </a:extLst>
          </a:blip>
          <a:srcRect t="37555"/>
          <a:stretch/>
        </p:blipFill>
        <p:spPr bwMode="auto">
          <a:xfrm>
            <a:off x="7442794" y="4441037"/>
            <a:ext cx="4651364" cy="2451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42" name="Picture 18" descr="Puede ser una imagen de 10 personas y texto que dice &quot;Consejo Directivo 2024 2025 COLEGIODE NTADORES PÚBLICOS DE ECAJAMARCA OEE PROGRAMA GENERAL DÍA DEL CONTADOR DEL 07 AL 13 DE SETIEMBRE DESFILE CÍVICO POR EL EL DIADEL DÍA DEL CONTADOR Taoe Únete aquí: COLEGIO DE CON COMADORE AD ORF CAJAM Girupo ficial Desfile 龍 DOMINGO 9:00 A.M ይ PLAZA PLAZADEARMASD DE DEARMAS DE CAJAMARCA 07 SET. 2025 https://www.ccpcaxamarca.org f Colegi de Contadores Públicos Cajamarca Jr. Jorge Isaac N&quot; 353 Cajamarca&quot;"/>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0" y="2645895"/>
            <a:ext cx="3805797" cy="3805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156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972A1F-DDDA-507B-BD04-F135BC7BBF9D}"/>
              </a:ext>
            </a:extLst>
          </p:cNvPr>
          <p:cNvSpPr txBox="1"/>
          <p:nvPr/>
        </p:nvSpPr>
        <p:spPr>
          <a:xfrm>
            <a:off x="2790048" y="2093388"/>
            <a:ext cx="793896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Integración de los agremiados, como parte del Colegio </a:t>
            </a:r>
            <a:endParaRPr lang="en-US" sz="2000" b="1" i="1" dirty="0">
              <a:solidFill>
                <a:srgbClr val="333399"/>
              </a:solidFill>
              <a:latin typeface="Century Gothic" panose="020B0502020202020204" pitchFamily="34" charset="0"/>
            </a:endParaRPr>
          </a:p>
        </p:txBody>
      </p:sp>
      <p:sp>
        <p:nvSpPr>
          <p:cNvPr id="11"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2" name="CuadroTexto 11">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3" name="CuadroTexto 12">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pic>
        <p:nvPicPr>
          <p:cNvPr id="1029" name="Imagen 1" descr="Imagen de WhatsApp 2025-11-29 a las 13.24.02_bb736058"/>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610252" y="2541710"/>
            <a:ext cx="2892829" cy="2171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Imagen 2" descr="Imagen de WhatsApp 2025-11-29 a las 13.24.44_dcee9ba9"/>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3503081" y="2528546"/>
            <a:ext cx="2930922" cy="2200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7" name="Imagen 3" descr="Imagen de WhatsApp 2025-11-29 a las 13.24.45_01ce4dfd"/>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647785" y="4670798"/>
            <a:ext cx="2913674" cy="21849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7"/>
          <p:cNvSpPr>
            <a:spLocks noChangeArrowheads="1"/>
          </p:cNvSpPr>
          <p:nvPr/>
        </p:nvSpPr>
        <p:spPr bwMode="auto">
          <a:xfrm>
            <a:off x="0" y="36036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 name="Imagen 19" descr="C:\Users\User\AppData\Local\Packages\5319275A.WhatsAppDesktop_cv1g1gvanyjgm\TempState\B937958E1E97402D2DFC7002AD0552E4\Imagen de WhatsApp 2025-11-29 a las 13.24.58_2b1f7c76.jpg"/>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3503081" y="4670798"/>
            <a:ext cx="2930922" cy="22111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34" name="Picture 10" descr="https://media-lim1-1.cdn.whatsapp.net/v/t61.24694-24/534420170_1368726191552410_4935162247238163615_n.jpg?ccb=11-4&amp;oh=01_Q5Aa3AHw4fxoFCF42b5e8b-2A4Onem1qvWqIi39QiPio9NTVow&amp;oe=69415BBA&amp;_nc_sid=5e03e0&amp;_nc_cat=1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4255" y="2528546"/>
            <a:ext cx="4352292" cy="4352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454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35403" y="276270"/>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17696" y="837097"/>
            <a:ext cx="8359995"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126785" y="841086"/>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398709" y="1636563"/>
            <a:ext cx="8478982"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Puesta en marcha del Centro Recreacional CPC Arnaldo Kianman Chapilliquén, en la Huaraclla - Jesús</a:t>
            </a:r>
            <a:endParaRPr lang="en-US" sz="2000" b="1" i="1" dirty="0">
              <a:solidFill>
                <a:srgbClr val="333399"/>
              </a:solidFill>
              <a:latin typeface="Century Gothic" panose="020B0502020202020204" pitchFamily="34" charset="0"/>
            </a:endParaRPr>
          </a:p>
        </p:txBody>
      </p:sp>
      <p:sp>
        <p:nvSpPr>
          <p:cNvPr id="3" name="Rectángulo 2">
            <a:extLst>
              <a:ext uri="{FF2B5EF4-FFF2-40B4-BE49-F238E27FC236}">
                <a16:creationId xmlns:a16="http://schemas.microsoft.com/office/drawing/2014/main" id="{E588BFEC-317C-0C34-576A-541FB8424B62}"/>
              </a:ext>
            </a:extLst>
          </p:cNvPr>
          <p:cNvSpPr/>
          <p:nvPr/>
        </p:nvSpPr>
        <p:spPr>
          <a:xfrm>
            <a:off x="1373120" y="2527610"/>
            <a:ext cx="2986444" cy="1834840"/>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rgbClr val="333399"/>
                </a:solidFill>
              </a:rPr>
              <a:t>Meta: Construcción de plataforma deportiva para realizar eventos de integración en nuestro Centro Recreacional</a:t>
            </a:r>
          </a:p>
        </p:txBody>
      </p:sp>
      <p:sp>
        <p:nvSpPr>
          <p:cNvPr id="22" name="Rectángulo 21">
            <a:extLst>
              <a:ext uri="{FF2B5EF4-FFF2-40B4-BE49-F238E27FC236}">
                <a16:creationId xmlns:a16="http://schemas.microsoft.com/office/drawing/2014/main" id="{FDAF361D-12F3-5EA8-920A-38A664CF6B45}"/>
              </a:ext>
            </a:extLst>
          </p:cNvPr>
          <p:cNvSpPr/>
          <p:nvPr/>
        </p:nvSpPr>
        <p:spPr>
          <a:xfrm>
            <a:off x="4470737" y="4866986"/>
            <a:ext cx="3603937" cy="1746249"/>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003399"/>
                </a:solidFill>
              </a:rPr>
              <a:t>Meta no lograda: sin embargo se logro la conciliación para la definición y registro de linderos en </a:t>
            </a:r>
            <a:r>
              <a:rPr lang="es-MX" b="1" dirty="0">
                <a:solidFill>
                  <a:srgbClr val="003399"/>
                </a:solidFill>
              </a:rPr>
              <a:t>Dirección de Titulación de Tierras y Catastro Rural</a:t>
            </a:r>
            <a:r>
              <a:rPr lang="es-PE" b="1" dirty="0">
                <a:solidFill>
                  <a:srgbClr val="003399"/>
                </a:solidFill>
              </a:rPr>
              <a:t> y SUNARP</a:t>
            </a:r>
          </a:p>
        </p:txBody>
      </p:sp>
      <p:sp>
        <p:nvSpPr>
          <p:cNvPr id="4" name="Flecha: a la derecha 3">
            <a:extLst>
              <a:ext uri="{FF2B5EF4-FFF2-40B4-BE49-F238E27FC236}">
                <a16:creationId xmlns:a16="http://schemas.microsoft.com/office/drawing/2014/main" id="{BFE8BDEB-2549-DD22-1BCB-84FFBFD55F42}"/>
              </a:ext>
            </a:extLst>
          </p:cNvPr>
          <p:cNvSpPr/>
          <p:nvPr/>
        </p:nvSpPr>
        <p:spPr>
          <a:xfrm rot="1895805">
            <a:off x="3447373" y="4437265"/>
            <a:ext cx="958175" cy="519947"/>
          </a:xfrm>
          <a:prstGeom prst="rightArrow">
            <a:avLst/>
          </a:prstGeom>
          <a:solidFill>
            <a:srgbClr val="333399"/>
          </a:solid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8" name="Imagen 7"/>
          <p:cNvPicPr>
            <a:picLocks noChangeAspect="1"/>
          </p:cNvPicPr>
          <p:nvPr/>
        </p:nvPicPr>
        <p:blipFill rotWithShape="1">
          <a:blip r:embed="rId2"/>
          <a:srcRect l="4363" t="18572" r="3783" b="21250"/>
          <a:stretch/>
        </p:blipFill>
        <p:spPr>
          <a:xfrm>
            <a:off x="8346268" y="2436029"/>
            <a:ext cx="2982048" cy="4231368"/>
          </a:xfrm>
          <a:prstGeom prst="rect">
            <a:avLst/>
          </a:prstGeom>
        </p:spPr>
      </p:pic>
      <p:pic>
        <p:nvPicPr>
          <p:cNvPr id="13" name="Imagen 12">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35" y="0"/>
            <a:ext cx="2114369" cy="2126940"/>
          </a:xfrm>
          <a:prstGeom prst="rect">
            <a:avLst/>
          </a:prstGeom>
        </p:spPr>
      </p:pic>
    </p:spTree>
    <p:extLst>
      <p:ext uri="{BB962C8B-B14F-4D97-AF65-F5344CB8AC3E}">
        <p14:creationId xmlns:p14="http://schemas.microsoft.com/office/powerpoint/2010/main" val="3687683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FDAF361D-12F3-5EA8-920A-38A664CF6B45}"/>
              </a:ext>
            </a:extLst>
          </p:cNvPr>
          <p:cNvSpPr/>
          <p:nvPr/>
        </p:nvSpPr>
        <p:spPr>
          <a:xfrm>
            <a:off x="193221" y="5948392"/>
            <a:ext cx="11824608" cy="5958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800" b="1" dirty="0">
                <a:solidFill>
                  <a:srgbClr val="003399"/>
                </a:solidFill>
              </a:rPr>
              <a:t>Resembrar árboles y mantenimiento del cerco perimétrico</a:t>
            </a:r>
          </a:p>
        </p:txBody>
      </p:sp>
      <p:pic>
        <p:nvPicPr>
          <p:cNvPr id="2" name="Imagen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96421" y="2160223"/>
            <a:ext cx="2604407" cy="34725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Imagen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347639" y="2160223"/>
            <a:ext cx="2547257" cy="33963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Imagen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144080" y="2160224"/>
            <a:ext cx="2547256" cy="33963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agen 4"/>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038148" y="2160223"/>
            <a:ext cx="2547257" cy="33963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ítulo 1">
            <a:extLst>
              <a:ext uri="{FF2B5EF4-FFF2-40B4-BE49-F238E27FC236}">
                <a16:creationId xmlns:a16="http://schemas.microsoft.com/office/drawing/2014/main" id="{0D18CD6E-B723-BDAD-D777-C1AAE0EA6AF0}"/>
              </a:ext>
            </a:extLst>
          </p:cNvPr>
          <p:cNvSpPr txBox="1">
            <a:spLocks/>
          </p:cNvSpPr>
          <p:nvPr/>
        </p:nvSpPr>
        <p:spPr>
          <a:xfrm>
            <a:off x="2387985" y="236971"/>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6" name="CuadroTexto 15">
            <a:extLst>
              <a:ext uri="{FF2B5EF4-FFF2-40B4-BE49-F238E27FC236}">
                <a16:creationId xmlns:a16="http://schemas.microsoft.com/office/drawing/2014/main" id="{84A98FBA-4676-6A76-3E01-B55FFB337C0B}"/>
              </a:ext>
            </a:extLst>
          </p:cNvPr>
          <p:cNvSpPr txBox="1"/>
          <p:nvPr/>
        </p:nvSpPr>
        <p:spPr>
          <a:xfrm>
            <a:off x="2616252" y="977435"/>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12" name="CuadroTexto 11">
            <a:extLst>
              <a:ext uri="{FF2B5EF4-FFF2-40B4-BE49-F238E27FC236}">
                <a16:creationId xmlns:a16="http://schemas.microsoft.com/office/drawing/2014/main" id="{5A01B169-1A72-D15A-6F74-0F4D62EF58C1}"/>
              </a:ext>
            </a:extLst>
          </p:cNvPr>
          <p:cNvSpPr txBox="1"/>
          <p:nvPr/>
        </p:nvSpPr>
        <p:spPr>
          <a:xfrm>
            <a:off x="2198670" y="98948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pic>
        <p:nvPicPr>
          <p:cNvPr id="13" name="Imagen 12">
            <a:extLst>
              <a:ext uri="{FF2B5EF4-FFF2-40B4-BE49-F238E27FC236}">
                <a16:creationId xmlns:a16="http://schemas.microsoft.com/office/drawing/2014/main" id="{724E8C5D-7B53-3CBE-A06B-3A1B0DEA08DF}"/>
              </a:ext>
            </a:extLst>
          </p:cNvPr>
          <p:cNvPicPr>
            <a:picLocks noChangeAspect="1"/>
          </p:cNvPicPr>
          <p:nvPr/>
        </p:nvPicPr>
        <p:blipFill>
          <a:blip r:embed="rId6" cstate="hq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spTree>
    <p:extLst>
      <p:ext uri="{BB962C8B-B14F-4D97-AF65-F5344CB8AC3E}">
        <p14:creationId xmlns:p14="http://schemas.microsoft.com/office/powerpoint/2010/main" val="4035916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17426" y="270925"/>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808338" y="923179"/>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17426" y="92716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284148" y="1887545"/>
            <a:ext cx="9117668"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Puesta en marcha del Centro Recreacional CPC Arnaldo Kianman Chapilliquén, en la Huaraclla - Jesús</a:t>
            </a:r>
            <a:endParaRPr lang="en-US" sz="2000" b="1" i="1" dirty="0">
              <a:solidFill>
                <a:srgbClr val="333399"/>
              </a:solidFill>
              <a:latin typeface="Century Gothic" panose="020B0502020202020204" pitchFamily="34" charset="0"/>
            </a:endParaRPr>
          </a:p>
        </p:txBody>
      </p:sp>
      <p:graphicFrame>
        <p:nvGraphicFramePr>
          <p:cNvPr id="5" name="Diagrama 4">
            <a:extLst>
              <a:ext uri="{FF2B5EF4-FFF2-40B4-BE49-F238E27FC236}">
                <a16:creationId xmlns:a16="http://schemas.microsoft.com/office/drawing/2014/main" id="{78A01DD7-5B7E-0534-7942-930E136C1398}"/>
              </a:ext>
            </a:extLst>
          </p:cNvPr>
          <p:cNvGraphicFramePr/>
          <p:nvPr>
            <p:extLst>
              <p:ext uri="{D42A27DB-BD31-4B8C-83A1-F6EECF244321}">
                <p14:modId xmlns:p14="http://schemas.microsoft.com/office/powerpoint/2010/main" val="2768766771"/>
              </p:ext>
            </p:extLst>
          </p:nvPr>
        </p:nvGraphicFramePr>
        <p:xfrm>
          <a:off x="7369454" y="3400825"/>
          <a:ext cx="3388445" cy="2079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Puede ser una imagen de montaña, Sacsayhuamán y hierba">
            <a:extLst>
              <a:ext uri="{FF2B5EF4-FFF2-40B4-BE49-F238E27FC236}">
                <a16:creationId xmlns:a16="http://schemas.microsoft.com/office/drawing/2014/main" id="{4CF710BE-135B-90AD-DF8F-FE943C09BED8}"/>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2383553" y="3186476"/>
            <a:ext cx="4459429" cy="25084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724E8C5D-7B53-3CBE-A06B-3A1B0DEA08DF}"/>
              </a:ext>
            </a:extLst>
          </p:cNvPr>
          <p:cNvPicPr>
            <a:picLocks noChangeAspect="1"/>
          </p:cNvPicPr>
          <p:nvPr/>
        </p:nvPicPr>
        <p:blipFill>
          <a:blip r:embed="rId8" cstate="hqprint">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tretch>
            <a:fillRect/>
          </a:stretch>
        </p:blipFill>
        <p:spPr>
          <a:xfrm>
            <a:off x="77070" y="0"/>
            <a:ext cx="2114369" cy="2126940"/>
          </a:xfrm>
          <a:prstGeom prst="rect">
            <a:avLst/>
          </a:prstGeom>
        </p:spPr>
      </p:pic>
    </p:spTree>
    <p:extLst>
      <p:ext uri="{BB962C8B-B14F-4D97-AF65-F5344CB8AC3E}">
        <p14:creationId xmlns:p14="http://schemas.microsoft.com/office/powerpoint/2010/main" val="3926730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070" y="397089"/>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768981" y="1013969"/>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78069" y="101795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099231" y="1937338"/>
            <a:ext cx="9117668"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Reposición del Fondo Intangible acordado en AGE del 19/12/2017, con fines de reforzar la infraestructura del Local Institucional</a:t>
            </a:r>
            <a:endParaRPr lang="en-US" sz="2000" b="1" i="1" dirty="0">
              <a:solidFill>
                <a:srgbClr val="333399"/>
              </a:solidFill>
              <a:latin typeface="Century Gothic" panose="020B0502020202020204" pitchFamily="34" charset="0"/>
            </a:endParaRPr>
          </a:p>
        </p:txBody>
      </p:sp>
      <p:graphicFrame>
        <p:nvGraphicFramePr>
          <p:cNvPr id="5" name="Diagrama 4">
            <a:extLst>
              <a:ext uri="{FF2B5EF4-FFF2-40B4-BE49-F238E27FC236}">
                <a16:creationId xmlns:a16="http://schemas.microsoft.com/office/drawing/2014/main" id="{78A01DD7-5B7E-0534-7942-930E136C1398}"/>
              </a:ext>
            </a:extLst>
          </p:cNvPr>
          <p:cNvGraphicFramePr/>
          <p:nvPr>
            <p:extLst>
              <p:ext uri="{D42A27DB-BD31-4B8C-83A1-F6EECF244321}">
                <p14:modId xmlns:p14="http://schemas.microsoft.com/office/powerpoint/2010/main" val="1228064833"/>
              </p:ext>
            </p:extLst>
          </p:nvPr>
        </p:nvGraphicFramePr>
        <p:xfrm>
          <a:off x="2091748" y="3867545"/>
          <a:ext cx="6108402" cy="904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7" cstate="hq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16325" y="10453"/>
            <a:ext cx="2114369" cy="2126940"/>
          </a:xfrm>
          <a:prstGeom prst="rect">
            <a:avLst/>
          </a:prstGeom>
        </p:spPr>
      </p:pic>
      <p:pic>
        <p:nvPicPr>
          <p:cNvPr id="1026" name="Picture 2" descr="No hay ninguna descripción de la foto disponible."/>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8407309" y="2962915"/>
            <a:ext cx="2713274" cy="36176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004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119554" y="1006579"/>
            <a:ext cx="2212222" cy="62073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PE" sz="2800" b="1" dirty="0">
                <a:solidFill>
                  <a:srgbClr val="003399"/>
                </a:solidFill>
                <a:latin typeface="Century Gothic" panose="020B0502020202020204" pitchFamily="34" charset="0"/>
              </a:rPr>
              <a:t>ÍNDICE</a:t>
            </a:r>
            <a:endParaRPr lang="en-US" sz="2800" b="1" dirty="0">
              <a:solidFill>
                <a:srgbClr val="003399"/>
              </a:solidFill>
              <a:latin typeface="Century Gothic" panose="020B0502020202020204" pitchFamily="34" charset="0"/>
            </a:endParaRPr>
          </a:p>
        </p:txBody>
      </p:sp>
      <p:sp>
        <p:nvSpPr>
          <p:cNvPr id="8" name="Rectángulo 10">
            <a:extLst>
              <a:ext uri="{FF2B5EF4-FFF2-40B4-BE49-F238E27FC236}">
                <a16:creationId xmlns:a16="http://schemas.microsoft.com/office/drawing/2014/main" id="{5AF7DC4C-BC32-7BA3-AC6E-D72C68C31CD9}"/>
              </a:ext>
            </a:extLst>
          </p:cNvPr>
          <p:cNvSpPr>
            <a:spLocks noChangeArrowheads="1"/>
          </p:cNvSpPr>
          <p:nvPr/>
        </p:nvSpPr>
        <p:spPr bwMode="auto">
          <a:xfrm>
            <a:off x="2119554" y="1905567"/>
            <a:ext cx="8403328"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064799"/>
                </a:solidFill>
                <a:latin typeface="Roboto Condensed" pitchFamily="2" charset="0"/>
                <a:ea typeface="MS PGothic" panose="020B0600070205080204" pitchFamily="34" charset="-128"/>
                <a:cs typeface="Roboto Condensed" pitchFamily="2" charset="0"/>
              </a:defRPr>
            </a:lvl1pPr>
            <a:lvl2pPr marL="971550" indent="-514350">
              <a:spcBef>
                <a:spcPct val="20000"/>
              </a:spcBef>
              <a:buFont typeface="Arial" panose="020B0604020202020204" pitchFamily="34" charset="0"/>
              <a:buChar char="–"/>
              <a:defRPr sz="2800">
                <a:solidFill>
                  <a:srgbClr val="064799"/>
                </a:solidFill>
                <a:latin typeface="Roboto Condensed" pitchFamily="2" charset="0"/>
                <a:ea typeface="MS PGothic" panose="020B0600070205080204" pitchFamily="34" charset="-128"/>
                <a:cs typeface="Roboto Condensed" pitchFamily="2" charset="0"/>
              </a:defRPr>
            </a:lvl2pPr>
            <a:lvl3pPr marL="1143000" indent="-228600">
              <a:spcBef>
                <a:spcPct val="20000"/>
              </a:spcBef>
              <a:buFont typeface="Arial" panose="020B0604020202020204" pitchFamily="34" charset="0"/>
              <a:buChar char="•"/>
              <a:defRPr sz="2400">
                <a:solidFill>
                  <a:srgbClr val="064799"/>
                </a:solidFill>
                <a:latin typeface="Roboto Condensed" pitchFamily="2" charset="0"/>
                <a:ea typeface="MS PGothic" panose="020B0600070205080204" pitchFamily="34" charset="-128"/>
                <a:cs typeface="Roboto Condensed" pitchFamily="2" charset="0"/>
              </a:defRPr>
            </a:lvl3pPr>
            <a:lvl4pPr marL="1600200" indent="-228600">
              <a:spcBef>
                <a:spcPct val="20000"/>
              </a:spcBef>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4pPr>
            <a:lvl5pPr marL="2057400" indent="-228600">
              <a:spcBef>
                <a:spcPct val="20000"/>
              </a:spcBef>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9pPr>
          </a:lstStyle>
          <a:p>
            <a:pPr marL="541338" indent="-541338" eaLnBrk="1" hangingPunct="1">
              <a:spcBef>
                <a:spcPct val="0"/>
              </a:spcBef>
              <a:buFontTx/>
              <a:buAutoNum type="romanUcPeriod"/>
            </a:pPr>
            <a:r>
              <a:rPr lang="es-ES" altLang="es-PE" dirty="0">
                <a:solidFill>
                  <a:srgbClr val="003399"/>
                </a:solidFill>
                <a:latin typeface="Century Gothic" panose="020B0502020202020204" pitchFamily="34" charset="0"/>
              </a:rPr>
              <a:t>El Colegio de Contadores Públicos de Cajamarca</a:t>
            </a:r>
          </a:p>
          <a:p>
            <a:pPr marL="541338" indent="-541338" eaLnBrk="1" hangingPunct="1">
              <a:spcBef>
                <a:spcPct val="0"/>
              </a:spcBef>
              <a:buFontTx/>
              <a:buAutoNum type="romanUcPeriod"/>
            </a:pPr>
            <a:r>
              <a:rPr lang="es-ES" altLang="es-PE" dirty="0">
                <a:solidFill>
                  <a:srgbClr val="003399"/>
                </a:solidFill>
                <a:latin typeface="Century Gothic" panose="020B0502020202020204" pitchFamily="34" charset="0"/>
              </a:rPr>
              <a:t>Identidad</a:t>
            </a:r>
          </a:p>
          <a:p>
            <a:pPr marL="541338" indent="-541338" eaLnBrk="1" hangingPunct="1">
              <a:spcBef>
                <a:spcPct val="0"/>
              </a:spcBef>
              <a:buFontTx/>
              <a:buAutoNum type="romanUcPeriod"/>
            </a:pPr>
            <a:r>
              <a:rPr lang="es-ES" altLang="es-PE" dirty="0">
                <a:solidFill>
                  <a:srgbClr val="003399"/>
                </a:solidFill>
                <a:latin typeface="Century Gothic" panose="020B0502020202020204" pitchFamily="34" charset="0"/>
              </a:rPr>
              <a:t>Gestión</a:t>
            </a:r>
          </a:p>
          <a:p>
            <a:pPr marL="541338" indent="-541338" eaLnBrk="1" hangingPunct="1">
              <a:spcBef>
                <a:spcPct val="0"/>
              </a:spcBef>
              <a:buFontTx/>
              <a:buAutoNum type="romanUcPeriod"/>
            </a:pPr>
            <a:r>
              <a:rPr lang="es-ES" altLang="es-PE" dirty="0">
                <a:solidFill>
                  <a:srgbClr val="003399"/>
                </a:solidFill>
                <a:latin typeface="Century Gothic" panose="020B0502020202020204" pitchFamily="34" charset="0"/>
              </a:rPr>
              <a:t>Institucional</a:t>
            </a:r>
          </a:p>
          <a:p>
            <a:pPr marL="541338" indent="-541338" eaLnBrk="1" hangingPunct="1">
              <a:spcBef>
                <a:spcPct val="0"/>
              </a:spcBef>
              <a:buFontTx/>
              <a:buAutoNum type="romanUcPeriod"/>
            </a:pPr>
            <a:r>
              <a:rPr lang="es-ES" altLang="es-PE" dirty="0">
                <a:solidFill>
                  <a:srgbClr val="003399"/>
                </a:solidFill>
                <a:latin typeface="Century Gothic" panose="020B0502020202020204" pitchFamily="34" charset="0"/>
              </a:rPr>
              <a:t>Lograr una gestión institucional por resultados</a:t>
            </a: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5185" y="-56891"/>
            <a:ext cx="2114369" cy="2126940"/>
          </a:xfrm>
          <a:prstGeom prst="rect">
            <a:avLst/>
          </a:prstGeom>
        </p:spPr>
      </p:pic>
    </p:spTree>
    <p:extLst>
      <p:ext uri="{BB962C8B-B14F-4D97-AF65-F5344CB8AC3E}">
        <p14:creationId xmlns:p14="http://schemas.microsoft.com/office/powerpoint/2010/main" val="545962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070" y="397089"/>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768981" y="1013969"/>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78069" y="101795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1496169" y="2272750"/>
            <a:ext cx="9864169" cy="923330"/>
          </a:xfrm>
          <a:prstGeom prst="rect">
            <a:avLst/>
          </a:prstGeom>
          <a:noFill/>
          <a:ln>
            <a:solidFill>
              <a:srgbClr val="5454D4"/>
            </a:solidFill>
          </a:ln>
        </p:spPr>
        <p:txBody>
          <a:bodyPr wrap="square">
            <a:spAutoFit/>
          </a:bodyPr>
          <a:lstStyle/>
          <a:p>
            <a:r>
              <a:rPr lang="es-MX" dirty="0">
                <a:solidFill>
                  <a:srgbClr val="003399"/>
                </a:solidFill>
              </a:rPr>
              <a:t>Artículo 101º.- Son inversiones, las inmovilizaciones en bienes de capital que </a:t>
            </a:r>
          </a:p>
          <a:p>
            <a:r>
              <a:rPr lang="es-MX" dirty="0">
                <a:solidFill>
                  <a:srgbClr val="003399"/>
                </a:solidFill>
              </a:rPr>
              <a:t>incrementan el patrimonio institucional. Si durante la ejecución del presupuesto anual, hubiere superávit económico, éste sólo podrá ser utilizado en inversiones.</a:t>
            </a:r>
            <a:endParaRPr lang="en-US" sz="2000" b="1" i="1" dirty="0">
              <a:solidFill>
                <a:srgbClr val="003399"/>
              </a:solidFill>
              <a:latin typeface="Century Gothic" panose="020B0502020202020204" pitchFamily="34" charset="0"/>
            </a:endParaRPr>
          </a:p>
        </p:txBody>
      </p:sp>
      <p:graphicFrame>
        <p:nvGraphicFramePr>
          <p:cNvPr id="5" name="Diagrama 4">
            <a:extLst>
              <a:ext uri="{FF2B5EF4-FFF2-40B4-BE49-F238E27FC236}">
                <a16:creationId xmlns:a16="http://schemas.microsoft.com/office/drawing/2014/main" id="{78A01DD7-5B7E-0534-7942-930E136C1398}"/>
              </a:ext>
            </a:extLst>
          </p:cNvPr>
          <p:cNvGraphicFramePr/>
          <p:nvPr>
            <p:extLst>
              <p:ext uri="{D42A27DB-BD31-4B8C-83A1-F6EECF244321}">
                <p14:modId xmlns:p14="http://schemas.microsoft.com/office/powerpoint/2010/main" val="3696253161"/>
              </p:ext>
            </p:extLst>
          </p:nvPr>
        </p:nvGraphicFramePr>
        <p:xfrm>
          <a:off x="1214124" y="3635337"/>
          <a:ext cx="9773916" cy="15157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7" cstate="hq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16325" y="10453"/>
            <a:ext cx="2114369" cy="2126940"/>
          </a:xfrm>
          <a:prstGeom prst="rect">
            <a:avLst/>
          </a:prstGeom>
        </p:spPr>
      </p:pic>
    </p:spTree>
    <p:extLst>
      <p:ext uri="{BB962C8B-B14F-4D97-AF65-F5344CB8AC3E}">
        <p14:creationId xmlns:p14="http://schemas.microsoft.com/office/powerpoint/2010/main" val="30895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FDAF361D-12F3-5EA8-920A-38A664CF6B45}"/>
              </a:ext>
            </a:extLst>
          </p:cNvPr>
          <p:cNvSpPr/>
          <p:nvPr/>
        </p:nvSpPr>
        <p:spPr>
          <a:xfrm>
            <a:off x="262956" y="6161106"/>
            <a:ext cx="11824608" cy="5958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600" b="1" dirty="0">
                <a:solidFill>
                  <a:srgbClr val="003399"/>
                </a:solidFill>
              </a:rPr>
              <a:t>Actividades sociales en el Centro Recreacional</a:t>
            </a:r>
          </a:p>
        </p:txBody>
      </p:sp>
      <p:sp>
        <p:nvSpPr>
          <p:cNvPr id="14" name="Título 1">
            <a:extLst>
              <a:ext uri="{FF2B5EF4-FFF2-40B4-BE49-F238E27FC236}">
                <a16:creationId xmlns:a16="http://schemas.microsoft.com/office/drawing/2014/main" id="{0D18CD6E-B723-BDAD-D777-C1AAE0EA6AF0}"/>
              </a:ext>
            </a:extLst>
          </p:cNvPr>
          <p:cNvSpPr txBox="1">
            <a:spLocks/>
          </p:cNvSpPr>
          <p:nvPr/>
        </p:nvSpPr>
        <p:spPr>
          <a:xfrm>
            <a:off x="2323168" y="232515"/>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6" name="CuadroTexto 15">
            <a:extLst>
              <a:ext uri="{FF2B5EF4-FFF2-40B4-BE49-F238E27FC236}">
                <a16:creationId xmlns:a16="http://schemas.microsoft.com/office/drawing/2014/main" id="{84A98FBA-4676-6A76-3E01-B55FFB337C0B}"/>
              </a:ext>
            </a:extLst>
          </p:cNvPr>
          <p:cNvSpPr txBox="1"/>
          <p:nvPr/>
        </p:nvSpPr>
        <p:spPr>
          <a:xfrm>
            <a:off x="2371526" y="761193"/>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pic>
        <p:nvPicPr>
          <p:cNvPr id="3074" name="Picture 2" descr="No hay ninguna descripción de la foto dispon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336" y="1879582"/>
            <a:ext cx="3888066" cy="24247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No hay ninguna descripción de la foto disponibl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204402" y="1879582"/>
            <a:ext cx="2666345" cy="19997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8" name="Picture 6" descr="No hay ninguna descripción de la foto disponible."/>
          <p:cNvPicPr>
            <a:picLocks noChangeAspect="1" noChangeArrowheads="1"/>
          </p:cNvPicPr>
          <p:nvPr/>
        </p:nvPicPr>
        <p:blipFill rotWithShape="1">
          <a:blip r:embed="rId4">
            <a:extLst>
              <a:ext uri="{28A0092B-C50C-407E-A947-70E740481C1C}">
                <a14:useLocalDpi xmlns:a14="http://schemas.microsoft.com/office/drawing/2010/main" val="0"/>
              </a:ext>
            </a:extLst>
          </a:blip>
          <a:srcRect b="13042"/>
          <a:stretch/>
        </p:blipFill>
        <p:spPr bwMode="auto">
          <a:xfrm>
            <a:off x="1357788" y="3909691"/>
            <a:ext cx="3888066" cy="2080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80" name="Picture 8" descr="No hay ninguna descripción de la foto disponib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73328" y="1835638"/>
            <a:ext cx="2314236" cy="41141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82" name="Picture 10" descr="No hay ninguna descripción de la foto disponible."/>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5180171" y="3909691"/>
            <a:ext cx="2716549" cy="20374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9" name="CuadroTexto 18">
            <a:extLst>
              <a:ext uri="{FF2B5EF4-FFF2-40B4-BE49-F238E27FC236}">
                <a16:creationId xmlns:a16="http://schemas.microsoft.com/office/drawing/2014/main" id="{2AB4EE41-80BF-C892-E2A0-913601B0D408}"/>
              </a:ext>
            </a:extLst>
          </p:cNvPr>
          <p:cNvSpPr txBox="1"/>
          <p:nvPr/>
        </p:nvSpPr>
        <p:spPr>
          <a:xfrm>
            <a:off x="7881241" y="2698550"/>
            <a:ext cx="1892087" cy="1754326"/>
          </a:xfrm>
          <a:prstGeom prst="rect">
            <a:avLst/>
          </a:prstGeom>
          <a:noFill/>
        </p:spPr>
        <p:txBody>
          <a:bodyPr wrap="square" rtlCol="0">
            <a:spAutoFit/>
          </a:bodyPr>
          <a:lstStyle/>
          <a:p>
            <a:pPr algn="ctr"/>
            <a:r>
              <a:rPr lang="es-PE" b="1" dirty="0">
                <a:solidFill>
                  <a:srgbClr val="003399"/>
                </a:solidFill>
              </a:rPr>
              <a:t>Participación de 100  agremiados en la Unsha Contable</a:t>
            </a:r>
          </a:p>
          <a:p>
            <a:pPr algn="ctr"/>
            <a:endParaRPr lang="es-PE" b="1" dirty="0">
              <a:solidFill>
                <a:srgbClr val="003399"/>
              </a:solidFill>
            </a:endParaRPr>
          </a:p>
        </p:txBody>
      </p:sp>
      <p:pic>
        <p:nvPicPr>
          <p:cNvPr id="15" name="Imagen 14">
            <a:extLst>
              <a:ext uri="{FF2B5EF4-FFF2-40B4-BE49-F238E27FC236}">
                <a16:creationId xmlns:a16="http://schemas.microsoft.com/office/drawing/2014/main" id="{724E8C5D-7B53-3CBE-A06B-3A1B0DEA08DF}"/>
              </a:ext>
            </a:extLst>
          </p:cNvPr>
          <p:cNvPicPr>
            <a:picLocks noChangeAspect="1"/>
          </p:cNvPicPr>
          <p:nvPr/>
        </p:nvPicPr>
        <p:blipFill>
          <a:blip r:embed="rId7" cstate="hq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40118" y="0"/>
            <a:ext cx="2114369" cy="2126940"/>
          </a:xfrm>
          <a:prstGeom prst="rect">
            <a:avLst/>
          </a:prstGeom>
        </p:spPr>
      </p:pic>
      <p:sp>
        <p:nvSpPr>
          <p:cNvPr id="20" name="CuadroTexto 19">
            <a:extLst>
              <a:ext uri="{FF2B5EF4-FFF2-40B4-BE49-F238E27FC236}">
                <a16:creationId xmlns:a16="http://schemas.microsoft.com/office/drawing/2014/main" id="{5A01B169-1A72-D15A-6F74-0F4D62EF58C1}"/>
              </a:ext>
            </a:extLst>
          </p:cNvPr>
          <p:cNvSpPr txBox="1"/>
          <p:nvPr/>
        </p:nvSpPr>
        <p:spPr>
          <a:xfrm>
            <a:off x="2082890" y="7541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Tree>
    <p:extLst>
      <p:ext uri="{BB962C8B-B14F-4D97-AF65-F5344CB8AC3E}">
        <p14:creationId xmlns:p14="http://schemas.microsoft.com/office/powerpoint/2010/main" val="3420551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FDAF361D-12F3-5EA8-920A-38A664CF6B45}"/>
              </a:ext>
            </a:extLst>
          </p:cNvPr>
          <p:cNvSpPr/>
          <p:nvPr/>
        </p:nvSpPr>
        <p:spPr>
          <a:xfrm>
            <a:off x="2272205" y="6348772"/>
            <a:ext cx="7181927" cy="5698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400" b="1" dirty="0">
                <a:solidFill>
                  <a:srgbClr val="003399"/>
                </a:solidFill>
              </a:rPr>
              <a:t>NAVIDAD CON LOS NIÑOS DE LA HUARACLLA</a:t>
            </a:r>
          </a:p>
        </p:txBody>
      </p:sp>
      <p:sp>
        <p:nvSpPr>
          <p:cNvPr id="12" name="Título 1">
            <a:extLst>
              <a:ext uri="{FF2B5EF4-FFF2-40B4-BE49-F238E27FC236}">
                <a16:creationId xmlns:a16="http://schemas.microsoft.com/office/drawing/2014/main" id="{0D18CD6E-B723-BDAD-D777-C1AAE0EA6AF0}"/>
              </a:ext>
            </a:extLst>
          </p:cNvPr>
          <p:cNvSpPr txBox="1">
            <a:spLocks/>
          </p:cNvSpPr>
          <p:nvPr/>
        </p:nvSpPr>
        <p:spPr>
          <a:xfrm>
            <a:off x="2323168" y="232515"/>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13" name="CuadroTexto 12">
            <a:extLst>
              <a:ext uri="{FF2B5EF4-FFF2-40B4-BE49-F238E27FC236}">
                <a16:creationId xmlns:a16="http://schemas.microsoft.com/office/drawing/2014/main" id="{84A98FBA-4676-6A76-3E01-B55FFB337C0B}"/>
              </a:ext>
            </a:extLst>
          </p:cNvPr>
          <p:cNvSpPr txBox="1"/>
          <p:nvPr/>
        </p:nvSpPr>
        <p:spPr>
          <a:xfrm>
            <a:off x="2371526" y="761193"/>
            <a:ext cx="8447918"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40118" y="0"/>
            <a:ext cx="2114369" cy="2126940"/>
          </a:xfrm>
          <a:prstGeom prst="rect">
            <a:avLst/>
          </a:prstGeom>
        </p:spPr>
      </p:pic>
      <p:sp>
        <p:nvSpPr>
          <p:cNvPr id="15" name="CuadroTexto 14">
            <a:extLst>
              <a:ext uri="{FF2B5EF4-FFF2-40B4-BE49-F238E27FC236}">
                <a16:creationId xmlns:a16="http://schemas.microsoft.com/office/drawing/2014/main" id="{5A01B169-1A72-D15A-6F74-0F4D62EF58C1}"/>
              </a:ext>
            </a:extLst>
          </p:cNvPr>
          <p:cNvSpPr txBox="1"/>
          <p:nvPr/>
        </p:nvSpPr>
        <p:spPr>
          <a:xfrm>
            <a:off x="2082890" y="7541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8" name="CuadroTexto 7">
            <a:extLst>
              <a:ext uri="{FF2B5EF4-FFF2-40B4-BE49-F238E27FC236}">
                <a16:creationId xmlns:a16="http://schemas.microsoft.com/office/drawing/2014/main" id="{2AB4EE41-80BF-C892-E2A0-913601B0D408}"/>
              </a:ext>
            </a:extLst>
          </p:cNvPr>
          <p:cNvSpPr txBox="1"/>
          <p:nvPr/>
        </p:nvSpPr>
        <p:spPr>
          <a:xfrm>
            <a:off x="-40118" y="5934670"/>
            <a:ext cx="1892087" cy="923330"/>
          </a:xfrm>
          <a:prstGeom prst="rect">
            <a:avLst/>
          </a:prstGeom>
          <a:noFill/>
        </p:spPr>
        <p:txBody>
          <a:bodyPr wrap="square" rtlCol="0">
            <a:spAutoFit/>
          </a:bodyPr>
          <a:lstStyle/>
          <a:p>
            <a:pPr algn="ctr"/>
            <a:r>
              <a:rPr lang="es-PE" b="1" dirty="0">
                <a:solidFill>
                  <a:srgbClr val="003399"/>
                </a:solidFill>
              </a:rPr>
              <a:t>Participación más de 50 niños </a:t>
            </a:r>
          </a:p>
        </p:txBody>
      </p:sp>
      <p:pic>
        <p:nvPicPr>
          <p:cNvPr id="1026" name="Picture 2" descr="Puede ser una imagen de una o varias personas, hierba y Sacsayhuamán"/>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2067" r="8481" b="36959"/>
          <a:stretch/>
        </p:blipFill>
        <p:spPr bwMode="auto">
          <a:xfrm>
            <a:off x="6510818" y="4080360"/>
            <a:ext cx="4919182" cy="23105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Puede ser una imagen de una o varias personas"/>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6816688" y="1441444"/>
            <a:ext cx="3444912" cy="22960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2" name="Picture 8" descr="Puede ser una imagen de niño(a)"/>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569270" y="2156795"/>
            <a:ext cx="5293898" cy="35284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558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93460" y="286735"/>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240899" y="924830"/>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60059" y="94922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360059" y="1560310"/>
            <a:ext cx="6417969"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Transformar el sistema de atención al Colegiado.</a:t>
            </a:r>
            <a:endParaRPr lang="en-US" sz="2000" b="1" i="1" dirty="0">
              <a:solidFill>
                <a:srgbClr val="333399"/>
              </a:solidFill>
              <a:latin typeface="Century Gothic" panose="020B0502020202020204" pitchFamily="34" charset="0"/>
            </a:endParaRPr>
          </a:p>
        </p:txBody>
      </p:sp>
      <p:sp>
        <p:nvSpPr>
          <p:cNvPr id="10" name="Rectángulo 9">
            <a:extLst>
              <a:ext uri="{FF2B5EF4-FFF2-40B4-BE49-F238E27FC236}">
                <a16:creationId xmlns:a16="http://schemas.microsoft.com/office/drawing/2014/main" id="{FDAF361D-12F3-5EA8-920A-38A664CF6B45}"/>
              </a:ext>
            </a:extLst>
          </p:cNvPr>
          <p:cNvSpPr/>
          <p:nvPr/>
        </p:nvSpPr>
        <p:spPr>
          <a:xfrm>
            <a:off x="303403" y="3790211"/>
            <a:ext cx="6655949" cy="2584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Tx/>
              <a:buChar char="-"/>
            </a:pPr>
            <a:endParaRPr lang="es-PE" b="1" dirty="0">
              <a:solidFill>
                <a:srgbClr val="333399"/>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588170420"/>
              </p:ext>
            </p:extLst>
          </p:nvPr>
        </p:nvGraphicFramePr>
        <p:xfrm>
          <a:off x="1149564" y="2326994"/>
          <a:ext cx="7829944" cy="4020945"/>
        </p:xfrm>
        <a:graphic>
          <a:graphicData uri="http://schemas.openxmlformats.org/drawingml/2006/table">
            <a:tbl>
              <a:tblPr firstRow="1" bandRow="1">
                <a:tableStyleId>{7DF18680-E054-41AD-8BC1-D1AEF772440D}</a:tableStyleId>
              </a:tblPr>
              <a:tblGrid>
                <a:gridCol w="3914972">
                  <a:extLst>
                    <a:ext uri="{9D8B030D-6E8A-4147-A177-3AD203B41FA5}">
                      <a16:colId xmlns:a16="http://schemas.microsoft.com/office/drawing/2014/main" val="4283450852"/>
                    </a:ext>
                  </a:extLst>
                </a:gridCol>
                <a:gridCol w="3914972">
                  <a:extLst>
                    <a:ext uri="{9D8B030D-6E8A-4147-A177-3AD203B41FA5}">
                      <a16:colId xmlns:a16="http://schemas.microsoft.com/office/drawing/2014/main" val="3196104142"/>
                    </a:ext>
                  </a:extLst>
                </a:gridCol>
              </a:tblGrid>
              <a:tr h="7658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E" sz="1400" dirty="0"/>
                        <a:t>Aprobación del Plan de Capacitación Integral de los RRHH </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E" sz="1400" dirty="0"/>
                        <a:t>Aprobación del Plan de SST en el CCP Cajamarca</a:t>
                      </a:r>
                    </a:p>
                    <a:p>
                      <a:endParaRPr lang="en-US" sz="1400" dirty="0"/>
                    </a:p>
                  </a:txBody>
                  <a:tcPr/>
                </a:tc>
                <a:extLst>
                  <a:ext uri="{0D108BD9-81ED-4DB2-BD59-A6C34878D82A}">
                    <a16:rowId xmlns:a16="http://schemas.microsoft.com/office/drawing/2014/main" val="2608804742"/>
                  </a:ext>
                </a:extLst>
              </a:tr>
              <a:tr h="3255051">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tc>
                <a:tc>
                  <a:txBody>
                    <a:bodyPr/>
                    <a:lstStyle/>
                    <a:p>
                      <a:endParaRPr lang="es-MX" dirty="0"/>
                    </a:p>
                    <a:p>
                      <a:endParaRPr lang="es-MX" dirty="0"/>
                    </a:p>
                    <a:p>
                      <a:endParaRPr lang="es-MX" dirty="0"/>
                    </a:p>
                    <a:p>
                      <a:endParaRPr lang="es-MX" dirty="0"/>
                    </a:p>
                    <a:p>
                      <a:endParaRPr lang="es-MX" dirty="0"/>
                    </a:p>
                    <a:p>
                      <a:endParaRPr lang="es-MX" dirty="0"/>
                    </a:p>
                    <a:p>
                      <a:endParaRPr lang="en-US" dirty="0"/>
                    </a:p>
                  </a:txBody>
                  <a:tcPr/>
                </a:tc>
                <a:extLst>
                  <a:ext uri="{0D108BD9-81ED-4DB2-BD59-A6C34878D82A}">
                    <a16:rowId xmlns:a16="http://schemas.microsoft.com/office/drawing/2014/main" val="2280581799"/>
                  </a:ext>
                </a:extLst>
              </a:tr>
            </a:tbl>
          </a:graphicData>
        </a:graphic>
      </p:graphicFrame>
      <p:pic>
        <p:nvPicPr>
          <p:cNvPr id="12" name="Imagen 11"/>
          <p:cNvPicPr>
            <a:picLocks noChangeAspect="1"/>
          </p:cNvPicPr>
          <p:nvPr/>
        </p:nvPicPr>
        <p:blipFill>
          <a:blip r:embed="rId2"/>
          <a:stretch>
            <a:fillRect/>
          </a:stretch>
        </p:blipFill>
        <p:spPr>
          <a:xfrm>
            <a:off x="2157266" y="3179811"/>
            <a:ext cx="2237197" cy="3168128"/>
          </a:xfrm>
          <a:prstGeom prst="rect">
            <a:avLst/>
          </a:prstGeom>
        </p:spPr>
      </p:pic>
      <p:pic>
        <p:nvPicPr>
          <p:cNvPr id="8" name="Imagen 7"/>
          <p:cNvPicPr>
            <a:picLocks noChangeAspect="1"/>
          </p:cNvPicPr>
          <p:nvPr/>
        </p:nvPicPr>
        <p:blipFill>
          <a:blip r:embed="rId3"/>
          <a:stretch>
            <a:fillRect/>
          </a:stretch>
        </p:blipFill>
        <p:spPr>
          <a:xfrm>
            <a:off x="6230211" y="3232257"/>
            <a:ext cx="1974720" cy="2905550"/>
          </a:xfrm>
          <a:prstGeom prst="rect">
            <a:avLst/>
          </a:prstGeom>
        </p:spPr>
      </p:pic>
      <p:pic>
        <p:nvPicPr>
          <p:cNvPr id="5122" name="Picture 2"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109267" y="2297858"/>
            <a:ext cx="2807525" cy="15792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4" name="Picture 4" descr="No hay ninguna descripción de la foto disponible."/>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9101491" y="3737673"/>
            <a:ext cx="2815301" cy="15836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6" name="Picture 6" descr="No hay ninguna descripción de la foto disponible."/>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9092634" y="5193211"/>
            <a:ext cx="2824158" cy="1588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5" name="Imagen 14">
            <a:extLst>
              <a:ext uri="{FF2B5EF4-FFF2-40B4-BE49-F238E27FC236}">
                <a16:creationId xmlns:a16="http://schemas.microsoft.com/office/drawing/2014/main" id="{724E8C5D-7B53-3CBE-A06B-3A1B0DEA08DF}"/>
              </a:ext>
            </a:extLst>
          </p:cNvPr>
          <p:cNvPicPr>
            <a:picLocks noChangeAspect="1"/>
          </p:cNvPicPr>
          <p:nvPr/>
        </p:nvPicPr>
        <p:blipFill>
          <a:blip r:embed="rId7" cstate="hq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spTree>
    <p:extLst>
      <p:ext uri="{BB962C8B-B14F-4D97-AF65-F5344CB8AC3E}">
        <p14:creationId xmlns:p14="http://schemas.microsoft.com/office/powerpoint/2010/main" val="2076479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189148" y="206093"/>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189148" y="795288"/>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53633" y="827507"/>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434058" y="1304706"/>
            <a:ext cx="3395083" cy="707886"/>
          </a:xfrm>
          <a:prstGeom prst="rect">
            <a:avLst/>
          </a:prstGeom>
          <a:noFill/>
          <a:ln>
            <a:solidFill>
              <a:srgbClr val="5454D4"/>
            </a:solidFill>
          </a:ln>
        </p:spPr>
        <p:txBody>
          <a:bodyPr wrap="square">
            <a:spAutoFit/>
          </a:bodyPr>
          <a:lstStyle/>
          <a:p>
            <a:pPr algn="ctr"/>
            <a:r>
              <a:rPr lang="es-MX" sz="2000" b="1" i="1" dirty="0">
                <a:solidFill>
                  <a:srgbClr val="333399"/>
                </a:solidFill>
                <a:latin typeface="Century Gothic" panose="020B0502020202020204" pitchFamily="34" charset="0"/>
              </a:rPr>
              <a:t>Seguro de Vida Ley Trabajadores Activos</a:t>
            </a:r>
            <a:endParaRPr lang="en-US" sz="2000" b="1" i="1" dirty="0">
              <a:solidFill>
                <a:srgbClr val="333399"/>
              </a:solidFill>
              <a:latin typeface="Century Gothic" panose="020B0502020202020204" pitchFamily="34" charset="0"/>
            </a:endParaRPr>
          </a:p>
        </p:txBody>
      </p:sp>
      <p:pic>
        <p:nvPicPr>
          <p:cNvPr id="8" name="Imagen 7">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0"/>
            <a:ext cx="2114369" cy="2126940"/>
          </a:xfrm>
          <a:prstGeom prst="rect">
            <a:avLst/>
          </a:prstGeom>
        </p:spPr>
      </p:pic>
      <p:sp>
        <p:nvSpPr>
          <p:cNvPr id="11" name="CuadroTexto 10">
            <a:extLst>
              <a:ext uri="{FF2B5EF4-FFF2-40B4-BE49-F238E27FC236}">
                <a16:creationId xmlns:a16="http://schemas.microsoft.com/office/drawing/2014/main" id="{57E988D4-6A8B-D261-969B-1A5686E1483A}"/>
              </a:ext>
            </a:extLst>
          </p:cNvPr>
          <p:cNvSpPr txBox="1"/>
          <p:nvPr/>
        </p:nvSpPr>
        <p:spPr>
          <a:xfrm>
            <a:off x="7474975" y="1458594"/>
            <a:ext cx="3718933"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Póliza Todo Riesgo</a:t>
            </a:r>
            <a:endParaRPr lang="en-US" sz="2000" b="1" i="1" dirty="0">
              <a:solidFill>
                <a:srgbClr val="333399"/>
              </a:solidFill>
              <a:latin typeface="Century Gothic" panose="020B0502020202020204" pitchFamily="34" charset="0"/>
            </a:endParaRPr>
          </a:p>
        </p:txBody>
      </p:sp>
      <p:pic>
        <p:nvPicPr>
          <p:cNvPr id="5" name="Imagen 4"/>
          <p:cNvPicPr>
            <a:picLocks noChangeAspect="1"/>
          </p:cNvPicPr>
          <p:nvPr/>
        </p:nvPicPr>
        <p:blipFill>
          <a:blip r:embed="rId4"/>
          <a:stretch>
            <a:fillRect/>
          </a:stretch>
        </p:blipFill>
        <p:spPr>
          <a:xfrm>
            <a:off x="6753109" y="2612127"/>
            <a:ext cx="5162666" cy="16742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p:cNvPicPr>
            <a:picLocks noChangeAspect="1"/>
          </p:cNvPicPr>
          <p:nvPr/>
        </p:nvPicPr>
        <p:blipFill>
          <a:blip r:embed="rId5"/>
          <a:stretch>
            <a:fillRect/>
          </a:stretch>
        </p:blipFill>
        <p:spPr>
          <a:xfrm>
            <a:off x="2557831" y="2255872"/>
            <a:ext cx="3271310" cy="40609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ángulo 11"/>
          <p:cNvSpPr/>
          <p:nvPr/>
        </p:nvSpPr>
        <p:spPr>
          <a:xfrm>
            <a:off x="5320145" y="4454237"/>
            <a:ext cx="360219" cy="54032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0879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534974" y="450003"/>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892484" y="1108501"/>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01573" y="1112490"/>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319488" y="1682190"/>
            <a:ext cx="5771570" cy="400110"/>
          </a:xfrm>
          <a:prstGeom prst="rect">
            <a:avLst/>
          </a:prstGeom>
          <a:noFill/>
          <a:ln>
            <a:solidFill>
              <a:srgbClr val="5454D4"/>
            </a:solidFill>
          </a:ln>
        </p:spPr>
        <p:txBody>
          <a:bodyPr wrap="square">
            <a:spAutoFit/>
          </a:bodyPr>
          <a:lstStyle/>
          <a:p>
            <a:pPr algn="ctr"/>
            <a:r>
              <a:rPr lang="es-ES" sz="2000" b="1" dirty="0">
                <a:solidFill>
                  <a:srgbClr val="FF0000"/>
                </a:solidFill>
                <a:latin typeface="Century Gothic" panose="020B0502020202020204" pitchFamily="34" charset="0"/>
              </a:rPr>
              <a:t>Aprobación de normativas contables.</a:t>
            </a:r>
            <a:endParaRPr lang="en-US" sz="2000" b="1" i="1" dirty="0">
              <a:solidFill>
                <a:srgbClr val="FF0000"/>
              </a:solidFill>
              <a:latin typeface="Century Gothic" panose="020B0502020202020204" pitchFamily="34" charset="0"/>
            </a:endParaRPr>
          </a:p>
        </p:txBody>
      </p:sp>
      <p:sp>
        <p:nvSpPr>
          <p:cNvPr id="10" name="Rectángulo 9">
            <a:extLst>
              <a:ext uri="{FF2B5EF4-FFF2-40B4-BE49-F238E27FC236}">
                <a16:creationId xmlns:a16="http://schemas.microsoft.com/office/drawing/2014/main" id="{FDAF361D-12F3-5EA8-920A-38A664CF6B45}"/>
              </a:ext>
            </a:extLst>
          </p:cNvPr>
          <p:cNvSpPr/>
          <p:nvPr/>
        </p:nvSpPr>
        <p:spPr>
          <a:xfrm>
            <a:off x="2534974" y="3463640"/>
            <a:ext cx="6655949" cy="2584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Tx/>
              <a:buChar char="-"/>
            </a:pPr>
            <a:endParaRPr lang="es-PE" b="1" dirty="0">
              <a:solidFill>
                <a:srgbClr val="333399"/>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517826529"/>
              </p:ext>
            </p:extLst>
          </p:nvPr>
        </p:nvGraphicFramePr>
        <p:xfrm>
          <a:off x="2892484" y="2236829"/>
          <a:ext cx="8128000" cy="4621171"/>
        </p:xfrm>
        <a:graphic>
          <a:graphicData uri="http://schemas.openxmlformats.org/drawingml/2006/table">
            <a:tbl>
              <a:tblPr firstRow="1" bandRow="1">
                <a:tableStyleId>{7DF18680-E054-41AD-8BC1-D1AEF772440D}</a:tableStyleId>
              </a:tblPr>
              <a:tblGrid>
                <a:gridCol w="4064000">
                  <a:extLst>
                    <a:ext uri="{9D8B030D-6E8A-4147-A177-3AD203B41FA5}">
                      <a16:colId xmlns:a16="http://schemas.microsoft.com/office/drawing/2014/main" val="4283450852"/>
                    </a:ext>
                  </a:extLst>
                </a:gridCol>
                <a:gridCol w="4064000">
                  <a:extLst>
                    <a:ext uri="{9D8B030D-6E8A-4147-A177-3AD203B41FA5}">
                      <a16:colId xmlns:a16="http://schemas.microsoft.com/office/drawing/2014/main" val="3196104142"/>
                    </a:ext>
                  </a:extLst>
                </a:gridCol>
              </a:tblGrid>
              <a:tr h="103964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PE" sz="1400" dirty="0"/>
                        <a:t>Aprobación Normativa</a:t>
                      </a:r>
                      <a:r>
                        <a:rPr lang="es-PE" sz="1400" baseline="0" dirty="0"/>
                        <a:t> sobre procedimientos contables  acorde con las normas contables vigentes en el país</a:t>
                      </a:r>
                      <a:endParaRPr lang="es-PE" sz="1400" dirty="0"/>
                    </a:p>
                    <a:p>
                      <a:pPr algn="ct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PE" sz="1400" dirty="0"/>
                        <a:t>Aprobación del </a:t>
                      </a:r>
                      <a:r>
                        <a:rPr lang="es-PE" sz="1400" baseline="0" dirty="0"/>
                        <a:t> Procedimiento d</a:t>
                      </a:r>
                      <a:r>
                        <a:rPr lang="es-PE" sz="1400" dirty="0"/>
                        <a:t>e Altas y Bajas</a:t>
                      </a:r>
                    </a:p>
                    <a:p>
                      <a:pPr algn="ctr"/>
                      <a:endParaRPr lang="en-US" sz="1400" dirty="0"/>
                    </a:p>
                  </a:txBody>
                  <a:tcPr/>
                </a:tc>
                <a:extLst>
                  <a:ext uri="{0D108BD9-81ED-4DB2-BD59-A6C34878D82A}">
                    <a16:rowId xmlns:a16="http://schemas.microsoft.com/office/drawing/2014/main" val="2608804742"/>
                  </a:ext>
                </a:extLst>
              </a:tr>
              <a:tr h="3581522">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tc>
                <a:tc>
                  <a:txBody>
                    <a:bodyPr/>
                    <a:lstStyle/>
                    <a:p>
                      <a:endParaRPr lang="es-MX" dirty="0"/>
                    </a:p>
                    <a:p>
                      <a:endParaRPr lang="es-MX" dirty="0"/>
                    </a:p>
                    <a:p>
                      <a:endParaRPr lang="es-MX" dirty="0"/>
                    </a:p>
                    <a:p>
                      <a:endParaRPr lang="es-MX" dirty="0"/>
                    </a:p>
                    <a:p>
                      <a:endParaRPr lang="es-MX" dirty="0"/>
                    </a:p>
                    <a:p>
                      <a:endParaRPr lang="es-MX" dirty="0"/>
                    </a:p>
                    <a:p>
                      <a:endParaRPr lang="en-US" dirty="0"/>
                    </a:p>
                  </a:txBody>
                  <a:tcPr/>
                </a:tc>
                <a:extLst>
                  <a:ext uri="{0D108BD9-81ED-4DB2-BD59-A6C34878D82A}">
                    <a16:rowId xmlns:a16="http://schemas.microsoft.com/office/drawing/2014/main" val="2280581799"/>
                  </a:ext>
                </a:extLst>
              </a:tr>
            </a:tbl>
          </a:graphicData>
        </a:graphic>
      </p:graphicFrame>
      <p:pic>
        <p:nvPicPr>
          <p:cNvPr id="11" name="Imagen 10">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3" name="Imagen 2"/>
          <p:cNvPicPr>
            <a:picLocks noChangeAspect="1"/>
          </p:cNvPicPr>
          <p:nvPr/>
        </p:nvPicPr>
        <p:blipFill>
          <a:blip r:embed="rId4"/>
          <a:stretch>
            <a:fillRect/>
          </a:stretch>
        </p:blipFill>
        <p:spPr>
          <a:xfrm>
            <a:off x="3409805" y="3240560"/>
            <a:ext cx="2838596" cy="3617440"/>
          </a:xfrm>
          <a:prstGeom prst="rect">
            <a:avLst/>
          </a:prstGeom>
        </p:spPr>
      </p:pic>
      <p:pic>
        <p:nvPicPr>
          <p:cNvPr id="5" name="Imagen 4"/>
          <p:cNvPicPr>
            <a:picLocks noChangeAspect="1"/>
          </p:cNvPicPr>
          <p:nvPr/>
        </p:nvPicPr>
        <p:blipFill>
          <a:blip r:embed="rId5"/>
          <a:stretch>
            <a:fillRect/>
          </a:stretch>
        </p:blipFill>
        <p:spPr>
          <a:xfrm>
            <a:off x="7584506" y="3240560"/>
            <a:ext cx="2778694" cy="3617440"/>
          </a:xfrm>
          <a:prstGeom prst="rect">
            <a:avLst/>
          </a:prstGeom>
        </p:spPr>
      </p:pic>
    </p:spTree>
    <p:extLst>
      <p:ext uri="{BB962C8B-B14F-4D97-AF65-F5344CB8AC3E}">
        <p14:creationId xmlns:p14="http://schemas.microsoft.com/office/powerpoint/2010/main" val="1160032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69302" y="109043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469302" y="1711852"/>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633787" y="171185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469302" y="2252547"/>
            <a:ext cx="8779051" cy="1015663"/>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Aprobación del Estatuto del Colegio de Contadores Públicos de Cajamarca versión 2019, por la Dirección  General de Contabilidad Pública del MEF</a:t>
            </a:r>
            <a:endParaRPr lang="en-US" sz="2000" b="1" i="1" dirty="0">
              <a:solidFill>
                <a:srgbClr val="333399"/>
              </a:solidFill>
              <a:latin typeface="Century Gothic" panose="020B0502020202020204" pitchFamily="34" charset="0"/>
            </a:endParaRPr>
          </a:p>
        </p:txBody>
      </p:sp>
      <p:pic>
        <p:nvPicPr>
          <p:cNvPr id="3" name="Imagen 2"/>
          <p:cNvPicPr>
            <a:picLocks noChangeAspect="1"/>
          </p:cNvPicPr>
          <p:nvPr/>
        </p:nvPicPr>
        <p:blipFill>
          <a:blip r:embed="rId2"/>
          <a:stretch>
            <a:fillRect/>
          </a:stretch>
        </p:blipFill>
        <p:spPr>
          <a:xfrm>
            <a:off x="2131845" y="3673262"/>
            <a:ext cx="9687336" cy="2357424"/>
          </a:xfrm>
          <a:prstGeom prst="rect">
            <a:avLst/>
          </a:prstGeom>
        </p:spPr>
      </p:pic>
      <p:sp>
        <p:nvSpPr>
          <p:cNvPr id="10" name="CuadroTexto 9">
            <a:extLst>
              <a:ext uri="{FF2B5EF4-FFF2-40B4-BE49-F238E27FC236}">
                <a16:creationId xmlns:a16="http://schemas.microsoft.com/office/drawing/2014/main" id="{2AB4EE41-80BF-C892-E2A0-913601B0D408}"/>
              </a:ext>
            </a:extLst>
          </p:cNvPr>
          <p:cNvSpPr txBox="1"/>
          <p:nvPr/>
        </p:nvSpPr>
        <p:spPr>
          <a:xfrm>
            <a:off x="-532713" y="6279726"/>
            <a:ext cx="11979434" cy="646331"/>
          </a:xfrm>
          <a:prstGeom prst="rect">
            <a:avLst/>
          </a:prstGeom>
          <a:noFill/>
        </p:spPr>
        <p:txBody>
          <a:bodyPr wrap="square" rtlCol="0">
            <a:spAutoFit/>
          </a:bodyPr>
          <a:lstStyle/>
          <a:p>
            <a:pPr algn="ctr"/>
            <a:r>
              <a:rPr lang="es-PE" b="1" dirty="0">
                <a:solidFill>
                  <a:srgbClr val="333399"/>
                </a:solidFill>
              </a:rPr>
              <a:t>En cumplimiento del Art. 9° del Estatuto, Numeral 1</a:t>
            </a:r>
          </a:p>
          <a:p>
            <a:pPr algn="ctr"/>
            <a:endParaRPr lang="es-PE" b="1" dirty="0">
              <a:solidFill>
                <a:srgbClr val="333399"/>
              </a:solidFill>
            </a:endParaRPr>
          </a:p>
        </p:txBody>
      </p:sp>
      <p:pic>
        <p:nvPicPr>
          <p:cNvPr id="11" name="Imagen 10">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spTree>
    <p:extLst>
      <p:ext uri="{BB962C8B-B14F-4D97-AF65-F5344CB8AC3E}">
        <p14:creationId xmlns:p14="http://schemas.microsoft.com/office/powerpoint/2010/main" val="1219452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17045" y="752737"/>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1852804" y="1579542"/>
            <a:ext cx="6115540" cy="707886"/>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955480" y="157954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31031" y="2965348"/>
            <a:ext cx="3778409"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Licencia de funcionamiento </a:t>
            </a:r>
            <a:endParaRPr lang="en-US" sz="2000" b="1" i="1" dirty="0">
              <a:solidFill>
                <a:srgbClr val="333399"/>
              </a:solidFill>
              <a:latin typeface="Century Gothic" panose="020B0502020202020204" pitchFamily="34" charset="0"/>
            </a:endParaRPr>
          </a:p>
        </p:txBody>
      </p:sp>
      <p:pic>
        <p:nvPicPr>
          <p:cNvPr id="5" name="Imagen 4"/>
          <p:cNvPicPr>
            <a:picLocks noChangeAspect="1"/>
          </p:cNvPicPr>
          <p:nvPr/>
        </p:nvPicPr>
        <p:blipFill rotWithShape="1">
          <a:blip r:embed="rId2"/>
          <a:srcRect l="6164" t="12667" r="6534" b="19259"/>
          <a:stretch/>
        </p:blipFill>
        <p:spPr>
          <a:xfrm>
            <a:off x="8071020" y="958128"/>
            <a:ext cx="3938215" cy="54592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ángulo 10">
            <a:extLst>
              <a:ext uri="{FF2B5EF4-FFF2-40B4-BE49-F238E27FC236}">
                <a16:creationId xmlns:a16="http://schemas.microsoft.com/office/drawing/2014/main" id="{FDAF361D-12F3-5EA8-920A-38A664CF6B45}"/>
              </a:ext>
            </a:extLst>
          </p:cNvPr>
          <p:cNvSpPr/>
          <p:nvPr/>
        </p:nvSpPr>
        <p:spPr>
          <a:xfrm>
            <a:off x="3434841" y="3928354"/>
            <a:ext cx="3570790" cy="1458682"/>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333399"/>
                </a:solidFill>
              </a:rPr>
              <a:t>Emitida el 01-09-2025</a:t>
            </a:r>
          </a:p>
          <a:p>
            <a:pPr algn="ctr"/>
            <a:r>
              <a:rPr lang="es-PE" b="1" dirty="0">
                <a:solidFill>
                  <a:srgbClr val="333399"/>
                </a:solidFill>
              </a:rPr>
              <a:t>Válida hasta: IDETERMINADA</a:t>
            </a: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spTree>
    <p:extLst>
      <p:ext uri="{BB962C8B-B14F-4D97-AF65-F5344CB8AC3E}">
        <p14:creationId xmlns:p14="http://schemas.microsoft.com/office/powerpoint/2010/main" val="3381601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17045" y="752737"/>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1852804" y="1579542"/>
            <a:ext cx="6115540" cy="707886"/>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955480" y="157954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31031" y="2965348"/>
            <a:ext cx="3778409"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CERTIFICACIÓN ITSE</a:t>
            </a:r>
            <a:endParaRPr lang="en-US" sz="2000" b="1" i="1" dirty="0">
              <a:solidFill>
                <a:srgbClr val="333399"/>
              </a:solidFill>
              <a:latin typeface="Century Gothic" panose="020B0502020202020204" pitchFamily="34" charset="0"/>
            </a:endParaRPr>
          </a:p>
        </p:txBody>
      </p:sp>
      <p:sp>
        <p:nvSpPr>
          <p:cNvPr id="11" name="Rectángulo 10">
            <a:extLst>
              <a:ext uri="{FF2B5EF4-FFF2-40B4-BE49-F238E27FC236}">
                <a16:creationId xmlns:a16="http://schemas.microsoft.com/office/drawing/2014/main" id="{FDAF361D-12F3-5EA8-920A-38A664CF6B45}"/>
              </a:ext>
            </a:extLst>
          </p:cNvPr>
          <p:cNvSpPr/>
          <p:nvPr/>
        </p:nvSpPr>
        <p:spPr>
          <a:xfrm>
            <a:off x="3434841" y="3928354"/>
            <a:ext cx="3570790" cy="1458682"/>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333399"/>
                </a:solidFill>
              </a:rPr>
              <a:t>Emitida el 17-12-2025</a:t>
            </a:r>
          </a:p>
          <a:p>
            <a:pPr algn="ctr"/>
            <a:r>
              <a:rPr lang="es-PE" b="1" dirty="0">
                <a:solidFill>
                  <a:srgbClr val="333399"/>
                </a:solidFill>
              </a:rPr>
              <a:t>Válida hasta: 17-12-2027</a:t>
            </a: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3" name="Imagen 2"/>
          <p:cNvPicPr>
            <a:picLocks noChangeAspect="1"/>
          </p:cNvPicPr>
          <p:nvPr/>
        </p:nvPicPr>
        <p:blipFill>
          <a:blip r:embed="rId4"/>
          <a:stretch>
            <a:fillRect/>
          </a:stretch>
        </p:blipFill>
        <p:spPr>
          <a:xfrm>
            <a:off x="7384829" y="2048262"/>
            <a:ext cx="3901238" cy="42122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48092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535278" y="279442"/>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97086" y="900856"/>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699763" y="900856"/>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078393" y="1619990"/>
            <a:ext cx="7253966"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Participación activa en espacios de interés y plataforma donde se trata de problemática local y regional</a:t>
            </a:r>
            <a:endParaRPr lang="en-US" sz="2000" b="1" i="1" dirty="0">
              <a:solidFill>
                <a:srgbClr val="333399"/>
              </a:solidFill>
              <a:latin typeface="Century Gothic" panose="020B0502020202020204" pitchFamily="34" charset="0"/>
            </a:endParaRPr>
          </a:p>
        </p:txBody>
      </p:sp>
      <p:pic>
        <p:nvPicPr>
          <p:cNvPr id="7170" name="Picture 2" descr="No hay ninguna descripción de la foto disponible."/>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l="12421" t="25005" r="13721"/>
          <a:stretch/>
        </p:blipFill>
        <p:spPr bwMode="auto">
          <a:xfrm>
            <a:off x="19050" y="2804043"/>
            <a:ext cx="3787942" cy="21635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2" name="Picture 4" descr="No hay ninguna descripción de la foto disponibl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3806993" y="2804044"/>
            <a:ext cx="3524250" cy="19823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4" name="Picture 6"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 y="4788673"/>
            <a:ext cx="3788842" cy="2078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6" name="Picture 8" descr="Puede ser una imagen de 4 personas, sala de prensa y texto que dice &quot;/4:05 #JeaquinsiCumpla nsi Cumpla #Joaqu DÍA DE LA DIGNIDAD CAJAMARQUINA MC RINDE PCRINDEHOMENAJE HOMENAJE&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6042" y="4815122"/>
            <a:ext cx="3505201" cy="20252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8" name="Picture 10" descr="Puede ser una imagen de 14 personas y texto que dice &quot;GOLEGIO EGIO DE CONTADORES PUBLICOS CAJAMARCA&qu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31242" y="2804043"/>
            <a:ext cx="4860757" cy="27341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5" name="Rectángulo 14">
            <a:extLst>
              <a:ext uri="{FF2B5EF4-FFF2-40B4-BE49-F238E27FC236}">
                <a16:creationId xmlns:a16="http://schemas.microsoft.com/office/drawing/2014/main" id="{FDAF361D-12F3-5EA8-920A-38A664CF6B45}"/>
              </a:ext>
            </a:extLst>
          </p:cNvPr>
          <p:cNvSpPr/>
          <p:nvPr/>
        </p:nvSpPr>
        <p:spPr>
          <a:xfrm>
            <a:off x="8114980" y="6117766"/>
            <a:ext cx="3130752" cy="611026"/>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solidFill>
                  <a:srgbClr val="003399"/>
                </a:solidFill>
              </a:rPr>
              <a:t>FERIDEC</a:t>
            </a:r>
          </a:p>
        </p:txBody>
      </p:sp>
      <p:pic>
        <p:nvPicPr>
          <p:cNvPr id="16" name="Imagen 15">
            <a:extLst>
              <a:ext uri="{FF2B5EF4-FFF2-40B4-BE49-F238E27FC236}">
                <a16:creationId xmlns:a16="http://schemas.microsoft.com/office/drawing/2014/main" id="{724E8C5D-7B53-3CBE-A06B-3A1B0DEA08DF}"/>
              </a:ext>
            </a:extLst>
          </p:cNvPr>
          <p:cNvPicPr>
            <a:picLocks noChangeAspect="1"/>
          </p:cNvPicPr>
          <p:nvPr/>
        </p:nvPicPr>
        <p:blipFill>
          <a:blip r:embed="rId7" cstate="hq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spTree>
    <p:extLst>
      <p:ext uri="{BB962C8B-B14F-4D97-AF65-F5344CB8AC3E}">
        <p14:creationId xmlns:p14="http://schemas.microsoft.com/office/powerpoint/2010/main" val="4048528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114369" y="1063470"/>
            <a:ext cx="10059210" cy="541280"/>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 El Colegio de Contadores Públicos de Cajamarca</a:t>
            </a:r>
            <a:endParaRPr lang="en-US" sz="2400" dirty="0">
              <a:solidFill>
                <a:srgbClr val="333399"/>
              </a:solidFill>
              <a:latin typeface="Century Gothic" panose="020B0502020202020204" pitchFamily="34" charset="0"/>
            </a:endParaRPr>
          </a:p>
        </p:txBody>
      </p:sp>
      <p:sp>
        <p:nvSpPr>
          <p:cNvPr id="9" name="Rectángulo 10">
            <a:extLst>
              <a:ext uri="{FF2B5EF4-FFF2-40B4-BE49-F238E27FC236}">
                <a16:creationId xmlns:a16="http://schemas.microsoft.com/office/drawing/2014/main" id="{58FCD5E8-C871-36D3-955D-DB1B92D9D9A8}"/>
              </a:ext>
            </a:extLst>
          </p:cNvPr>
          <p:cNvSpPr>
            <a:spLocks noChangeArrowheads="1"/>
          </p:cNvSpPr>
          <p:nvPr/>
        </p:nvSpPr>
        <p:spPr bwMode="auto">
          <a:xfrm>
            <a:off x="1606369" y="1947637"/>
            <a:ext cx="8507449"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064799"/>
                </a:solidFill>
                <a:latin typeface="Roboto Condensed" pitchFamily="2" charset="0"/>
                <a:ea typeface="MS PGothic" panose="020B0600070205080204" pitchFamily="34" charset="-128"/>
                <a:cs typeface="Roboto Condensed" pitchFamily="2" charset="0"/>
              </a:defRPr>
            </a:lvl1pPr>
            <a:lvl2pPr marL="971550" indent="-514350">
              <a:spcBef>
                <a:spcPct val="20000"/>
              </a:spcBef>
              <a:buFont typeface="Arial" panose="020B0604020202020204" pitchFamily="34" charset="0"/>
              <a:buChar char="–"/>
              <a:defRPr sz="2800">
                <a:solidFill>
                  <a:srgbClr val="064799"/>
                </a:solidFill>
                <a:latin typeface="Roboto Condensed" pitchFamily="2" charset="0"/>
                <a:ea typeface="MS PGothic" panose="020B0600070205080204" pitchFamily="34" charset="-128"/>
                <a:cs typeface="Roboto Condensed" pitchFamily="2" charset="0"/>
              </a:defRPr>
            </a:lvl2pPr>
            <a:lvl3pPr marL="1143000" indent="-228600">
              <a:spcBef>
                <a:spcPct val="20000"/>
              </a:spcBef>
              <a:buFont typeface="Arial" panose="020B0604020202020204" pitchFamily="34" charset="0"/>
              <a:buChar char="•"/>
              <a:defRPr sz="2400">
                <a:solidFill>
                  <a:srgbClr val="064799"/>
                </a:solidFill>
                <a:latin typeface="Roboto Condensed" pitchFamily="2" charset="0"/>
                <a:ea typeface="MS PGothic" panose="020B0600070205080204" pitchFamily="34" charset="-128"/>
                <a:cs typeface="Roboto Condensed" pitchFamily="2" charset="0"/>
              </a:defRPr>
            </a:lvl3pPr>
            <a:lvl4pPr marL="1600200" indent="-228600">
              <a:spcBef>
                <a:spcPct val="20000"/>
              </a:spcBef>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4pPr>
            <a:lvl5pPr marL="2057400" indent="-228600">
              <a:spcBef>
                <a:spcPct val="20000"/>
              </a:spcBef>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064799"/>
                </a:solidFill>
                <a:latin typeface="Roboto Condensed" pitchFamily="2" charset="0"/>
                <a:ea typeface="MS PGothic" panose="020B0600070205080204" pitchFamily="34" charset="-128"/>
                <a:cs typeface="Roboto Condensed" pitchFamily="2" charset="0"/>
              </a:defRPr>
            </a:lvl9pPr>
          </a:lstStyle>
          <a:p>
            <a:pPr marL="273050" indent="-273050" algn="just" eaLnBrk="1" hangingPunct="1">
              <a:spcBef>
                <a:spcPct val="0"/>
              </a:spcBef>
              <a:buFont typeface="Wingdings" panose="05000000000000000000" pitchFamily="2" charset="2"/>
              <a:buChar char="ü"/>
            </a:pPr>
            <a:r>
              <a:rPr lang="es-ES" altLang="es-PE" sz="2200" dirty="0">
                <a:solidFill>
                  <a:srgbClr val="333399"/>
                </a:solidFill>
                <a:latin typeface="Century Gothic" panose="020B0502020202020204" pitchFamily="34" charset="0"/>
              </a:rPr>
              <a:t>Institución autónoma con personería jurídica de derecho público interno, Art. 20 de la CPP.</a:t>
            </a:r>
          </a:p>
          <a:p>
            <a:pPr marL="273050" indent="-273050" algn="just" eaLnBrk="1" hangingPunct="1">
              <a:spcBef>
                <a:spcPct val="0"/>
              </a:spcBef>
              <a:buFont typeface="Wingdings" panose="05000000000000000000" pitchFamily="2" charset="2"/>
              <a:buChar char="ü"/>
            </a:pPr>
            <a:r>
              <a:rPr lang="es-ES" altLang="es-PE" sz="2200" dirty="0">
                <a:solidFill>
                  <a:srgbClr val="333399"/>
                </a:solidFill>
                <a:latin typeface="Century Gothic" panose="020B0502020202020204" pitchFamily="34" charset="0"/>
              </a:rPr>
              <a:t>Agrupa a los Contadores Públicos del  departamento  de  Cajamarca</a:t>
            </a:r>
          </a:p>
          <a:p>
            <a:pPr marL="273050" indent="-273050" algn="just" eaLnBrk="1" hangingPunct="1">
              <a:spcBef>
                <a:spcPct val="0"/>
              </a:spcBef>
              <a:buFont typeface="Wingdings" panose="05000000000000000000" pitchFamily="2" charset="2"/>
              <a:buChar char="ü"/>
            </a:pPr>
            <a:r>
              <a:rPr lang="es-ES" altLang="es-PE" sz="2200" dirty="0">
                <a:solidFill>
                  <a:srgbClr val="333399"/>
                </a:solidFill>
                <a:latin typeface="Century Gothic" panose="020B0502020202020204" pitchFamily="34" charset="0"/>
              </a:rPr>
              <a:t>Se rige por la Ley Nº 28951 y sus normas internas</a:t>
            </a:r>
          </a:p>
          <a:p>
            <a:pPr marL="273050" indent="-273050" algn="just" eaLnBrk="1" hangingPunct="1">
              <a:spcBef>
                <a:spcPct val="0"/>
              </a:spcBef>
              <a:buFont typeface="Wingdings" panose="05000000000000000000" pitchFamily="2" charset="2"/>
              <a:buChar char="ü"/>
            </a:pPr>
            <a:r>
              <a:rPr lang="es-ES" altLang="es-PE" sz="2200" dirty="0">
                <a:solidFill>
                  <a:srgbClr val="003399"/>
                </a:solidFill>
                <a:latin typeface="Century Gothic" panose="020B0502020202020204" pitchFamily="34" charset="0"/>
              </a:rPr>
              <a:t>3,140 colegiados al 05-12-2024 (231 nuevos agremiados en el 2025)</a:t>
            </a:r>
          </a:p>
          <a:p>
            <a:pPr marL="273050" indent="-273050" algn="just" eaLnBrk="1" hangingPunct="1">
              <a:spcBef>
                <a:spcPct val="0"/>
              </a:spcBef>
              <a:buFont typeface="Wingdings" panose="05000000000000000000" pitchFamily="2" charset="2"/>
              <a:buChar char="ü"/>
            </a:pPr>
            <a:r>
              <a:rPr lang="es-ES" altLang="es-PE" sz="2200" dirty="0">
                <a:solidFill>
                  <a:srgbClr val="FF0000"/>
                </a:solidFill>
                <a:latin typeface="Century Gothic" panose="020B0502020202020204" pitchFamily="34" charset="0"/>
              </a:rPr>
              <a:t>07 auditores independientes en el registro 2025</a:t>
            </a:r>
          </a:p>
          <a:p>
            <a:pPr marL="273050" indent="-273050" algn="just" eaLnBrk="1" hangingPunct="1">
              <a:spcBef>
                <a:spcPct val="0"/>
              </a:spcBef>
              <a:buFont typeface="Wingdings" panose="05000000000000000000" pitchFamily="2" charset="2"/>
              <a:buChar char="ü"/>
            </a:pPr>
            <a:r>
              <a:rPr lang="es-ES" altLang="es-PE" sz="2200" dirty="0">
                <a:solidFill>
                  <a:srgbClr val="003399"/>
                </a:solidFill>
                <a:latin typeface="Century Gothic" panose="020B0502020202020204" pitchFamily="34" charset="0"/>
              </a:rPr>
              <a:t>01 Perito Contable en el registro en el 2025</a:t>
            </a:r>
          </a:p>
        </p:txBody>
      </p:sp>
      <p:pic>
        <p:nvPicPr>
          <p:cNvPr id="1026" name="Picture 2" descr="No hay ninguna descripción de la foto disponible.">
            <a:extLst>
              <a:ext uri="{FF2B5EF4-FFF2-40B4-BE49-F238E27FC236}">
                <a16:creationId xmlns:a16="http://schemas.microsoft.com/office/drawing/2014/main" id="{C1F810DD-9AD0-399D-5EBE-F3907ABA9A0D}"/>
              </a:ext>
            </a:extLst>
          </p:cNvPr>
          <p:cNvPicPr>
            <a:picLocks noChangeAspect="1" noChangeArrowheads="1"/>
          </p:cNvPicPr>
          <p:nvPr/>
        </p:nvPicPr>
        <p:blipFill>
          <a:blip r:embed="rId2" cstate="hq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569228" y="4385465"/>
            <a:ext cx="3604351" cy="2402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724E8C5D-7B53-3CBE-A06B-3A1B0DEA08DF}"/>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0" y="0"/>
            <a:ext cx="2114369" cy="2126940"/>
          </a:xfrm>
          <a:prstGeom prst="rect">
            <a:avLst/>
          </a:prstGeom>
        </p:spPr>
      </p:pic>
    </p:spTree>
    <p:extLst>
      <p:ext uri="{BB962C8B-B14F-4D97-AF65-F5344CB8AC3E}">
        <p14:creationId xmlns:p14="http://schemas.microsoft.com/office/powerpoint/2010/main" val="3525648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48194" y="110428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310002" y="1725702"/>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12679" y="172570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169538" y="2142209"/>
            <a:ext cx="7253966"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Participación activa en espacios de interés y plataforma donde se trata de problemática local y regional</a:t>
            </a:r>
            <a:endParaRPr lang="en-US" sz="2000" b="1" i="1" dirty="0">
              <a:solidFill>
                <a:srgbClr val="333399"/>
              </a:solidFill>
              <a:latin typeface="Century Gothic" panose="020B0502020202020204" pitchFamily="34" charset="0"/>
            </a:endParaRPr>
          </a:p>
        </p:txBody>
      </p:sp>
      <p:sp>
        <p:nvSpPr>
          <p:cNvPr id="15" name="Rectángulo 14">
            <a:extLst>
              <a:ext uri="{FF2B5EF4-FFF2-40B4-BE49-F238E27FC236}">
                <a16:creationId xmlns:a16="http://schemas.microsoft.com/office/drawing/2014/main" id="{FDAF361D-12F3-5EA8-920A-38A664CF6B45}"/>
              </a:ext>
            </a:extLst>
          </p:cNvPr>
          <p:cNvSpPr/>
          <p:nvPr/>
        </p:nvSpPr>
        <p:spPr>
          <a:xfrm>
            <a:off x="8114980" y="6117766"/>
            <a:ext cx="3130752" cy="611026"/>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solidFill>
                  <a:srgbClr val="003399"/>
                </a:solidFill>
              </a:rPr>
              <a:t>CONREDE</a:t>
            </a:r>
          </a:p>
        </p:txBody>
      </p:sp>
      <p:pic>
        <p:nvPicPr>
          <p:cNvPr id="8196" name="Picture 4" descr="No hay ninguna descripción de la foto dispon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8900" y="2972188"/>
            <a:ext cx="4246374" cy="23885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8" name="Imagen 7">
            <a:extLst>
              <a:ext uri="{FF2B5EF4-FFF2-40B4-BE49-F238E27FC236}">
                <a16:creationId xmlns:a16="http://schemas.microsoft.com/office/drawing/2014/main" id="{EA4514A7-3EDB-413A-8925-456288F34967}"/>
              </a:ext>
            </a:extLst>
          </p:cNvPr>
          <p:cNvPicPr>
            <a:picLocks noChangeAspect="1"/>
          </p:cNvPicPr>
          <p:nvPr/>
        </p:nvPicPr>
        <p:blipFill>
          <a:blip r:embed="rId5"/>
          <a:stretch>
            <a:fillRect/>
          </a:stretch>
        </p:blipFill>
        <p:spPr>
          <a:xfrm>
            <a:off x="8343765" y="3696471"/>
            <a:ext cx="3573666" cy="20193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n 10">
            <a:extLst>
              <a:ext uri="{FF2B5EF4-FFF2-40B4-BE49-F238E27FC236}">
                <a16:creationId xmlns:a16="http://schemas.microsoft.com/office/drawing/2014/main" id="{2F2B52C2-E12C-4E73-A966-125429D7D486}"/>
              </a:ext>
            </a:extLst>
          </p:cNvPr>
          <p:cNvPicPr>
            <a:picLocks noChangeAspect="1"/>
          </p:cNvPicPr>
          <p:nvPr/>
        </p:nvPicPr>
        <p:blipFill>
          <a:blip r:embed="rId6"/>
          <a:stretch>
            <a:fillRect/>
          </a:stretch>
        </p:blipFill>
        <p:spPr>
          <a:xfrm>
            <a:off x="206058" y="3770004"/>
            <a:ext cx="5170501" cy="29088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97485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32733" y="693311"/>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1978933" y="1385015"/>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143418" y="143178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755934" y="2148937"/>
            <a:ext cx="7253966" cy="707886"/>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Participación activa en espacios de interés y plataforma donde se trata de problemática local y regional</a:t>
            </a:r>
            <a:endParaRPr lang="en-US" sz="2000" b="1" i="1" dirty="0">
              <a:solidFill>
                <a:srgbClr val="333399"/>
              </a:solidFill>
              <a:latin typeface="Century Gothic" panose="020B0502020202020204" pitchFamily="34" charset="0"/>
            </a:endParaRPr>
          </a:p>
        </p:txBody>
      </p:sp>
      <p:sp>
        <p:nvSpPr>
          <p:cNvPr id="15" name="Rectángulo 14">
            <a:extLst>
              <a:ext uri="{FF2B5EF4-FFF2-40B4-BE49-F238E27FC236}">
                <a16:creationId xmlns:a16="http://schemas.microsoft.com/office/drawing/2014/main" id="{FDAF361D-12F3-5EA8-920A-38A664CF6B45}"/>
              </a:ext>
            </a:extLst>
          </p:cNvPr>
          <p:cNvSpPr/>
          <p:nvPr/>
        </p:nvSpPr>
        <p:spPr>
          <a:xfrm>
            <a:off x="8114980" y="6117766"/>
            <a:ext cx="3532734" cy="611026"/>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solidFill>
                  <a:srgbClr val="003399"/>
                </a:solidFill>
              </a:rPr>
              <a:t>UNIVERSIDADES</a:t>
            </a:r>
          </a:p>
        </p:txBody>
      </p:sp>
      <p:pic>
        <p:nvPicPr>
          <p:cNvPr id="1026" name="Picture 2" descr="Puede ser una imagen de una o varias personas y texto que dice &quot;colegio d de Contadores colegiodeContadoresPublicosde as Públicos Publicosde de Cajamarca&quot;"/>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668067" y="3302490"/>
            <a:ext cx="4529667" cy="2547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t="24090" r="1529" b="14911"/>
          <a:stretch/>
        </p:blipFill>
        <p:spPr>
          <a:xfrm>
            <a:off x="7218438" y="3302490"/>
            <a:ext cx="3057676" cy="25254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spTree>
    <p:extLst>
      <p:ext uri="{BB962C8B-B14F-4D97-AF65-F5344CB8AC3E}">
        <p14:creationId xmlns:p14="http://schemas.microsoft.com/office/powerpoint/2010/main" val="1921485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1026" name="Picture 2"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62220" y="2352675"/>
            <a:ext cx="3028528" cy="30942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No hay ninguna descripción de la foto disponible."/>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r="28565"/>
          <a:stretch/>
        </p:blipFill>
        <p:spPr bwMode="auto">
          <a:xfrm>
            <a:off x="8442306" y="2348311"/>
            <a:ext cx="3321069" cy="30986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No hay ninguna descripción de la foto disponible."/>
          <p:cNvPicPr>
            <a:picLocks noChangeAspect="1" noChangeArrowheads="1"/>
          </p:cNvPicPr>
          <p:nvPr/>
        </p:nvPicPr>
        <p:blipFill rotWithShape="1">
          <a:blip r:embed="rId6" cstate="hqprint">
            <a:extLst>
              <a:ext uri="{28A0092B-C50C-407E-A947-70E740481C1C}">
                <a14:useLocalDpi xmlns:a14="http://schemas.microsoft.com/office/drawing/2010/main" val="0"/>
              </a:ext>
            </a:extLst>
          </a:blip>
          <a:srcRect l="22770" r="4443" b="6679"/>
          <a:stretch/>
        </p:blipFill>
        <p:spPr bwMode="auto">
          <a:xfrm>
            <a:off x="3919464" y="2343079"/>
            <a:ext cx="3632201" cy="31038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2AB4EE41-80BF-C892-E2A0-913601B0D408}"/>
              </a:ext>
            </a:extLst>
          </p:cNvPr>
          <p:cNvSpPr txBox="1"/>
          <p:nvPr/>
        </p:nvSpPr>
        <p:spPr>
          <a:xfrm>
            <a:off x="4893089" y="5839973"/>
            <a:ext cx="3545537" cy="923330"/>
          </a:xfrm>
          <a:prstGeom prst="rect">
            <a:avLst/>
          </a:prstGeom>
          <a:noFill/>
        </p:spPr>
        <p:txBody>
          <a:bodyPr wrap="square" rtlCol="0">
            <a:spAutoFit/>
          </a:bodyPr>
          <a:lstStyle/>
          <a:p>
            <a:pPr algn="ctr"/>
            <a:r>
              <a:rPr lang="es-PE" b="1" dirty="0">
                <a:solidFill>
                  <a:srgbClr val="FF0000"/>
                </a:solidFill>
              </a:rPr>
              <a:t>157 participantes</a:t>
            </a:r>
          </a:p>
          <a:p>
            <a:pPr algn="ctr"/>
            <a:r>
              <a:rPr lang="es-PE" b="1" dirty="0">
                <a:solidFill>
                  <a:srgbClr val="FF0000"/>
                </a:solidFill>
              </a:rPr>
              <a:t>S/ 3,626.50 utilidad</a:t>
            </a:r>
          </a:p>
          <a:p>
            <a:pPr algn="ctr"/>
            <a:endParaRPr lang="es-PE" b="1" dirty="0">
              <a:solidFill>
                <a:srgbClr val="FF0000"/>
              </a:solidFill>
            </a:endParaRPr>
          </a:p>
        </p:txBody>
      </p:sp>
    </p:spTree>
    <p:extLst>
      <p:ext uri="{BB962C8B-B14F-4D97-AF65-F5344CB8AC3E}">
        <p14:creationId xmlns:p14="http://schemas.microsoft.com/office/powerpoint/2010/main" val="3304244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2050" name="Picture 2"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3067050" y="2079677"/>
            <a:ext cx="3079162" cy="30791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4" name="Picture 6" descr="No hay ninguna descripción de la foto disponib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30463" y="2421290"/>
            <a:ext cx="4259444" cy="23959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a16="http://schemas.microsoft.com/office/drawing/2014/main" id="{2AB4EE41-80BF-C892-E2A0-913601B0D408}"/>
              </a:ext>
            </a:extLst>
          </p:cNvPr>
          <p:cNvSpPr txBox="1"/>
          <p:nvPr/>
        </p:nvSpPr>
        <p:spPr>
          <a:xfrm>
            <a:off x="4950395" y="5729137"/>
            <a:ext cx="3545537" cy="923330"/>
          </a:xfrm>
          <a:prstGeom prst="rect">
            <a:avLst/>
          </a:prstGeom>
          <a:noFill/>
        </p:spPr>
        <p:txBody>
          <a:bodyPr wrap="square" rtlCol="0">
            <a:spAutoFit/>
          </a:bodyPr>
          <a:lstStyle/>
          <a:p>
            <a:pPr algn="ctr"/>
            <a:r>
              <a:rPr lang="es-PE" b="1" dirty="0">
                <a:solidFill>
                  <a:srgbClr val="003399"/>
                </a:solidFill>
              </a:rPr>
              <a:t>157 participantes</a:t>
            </a:r>
          </a:p>
          <a:p>
            <a:pPr algn="ctr"/>
            <a:r>
              <a:rPr lang="es-PE" b="1" dirty="0">
                <a:solidFill>
                  <a:srgbClr val="003399"/>
                </a:solidFill>
              </a:rPr>
              <a:t>S/ 3,626.50 utilidad</a:t>
            </a:r>
          </a:p>
          <a:p>
            <a:pPr algn="ctr"/>
            <a:endParaRPr lang="es-PE" b="1" dirty="0">
              <a:solidFill>
                <a:srgbClr val="003399"/>
              </a:solidFill>
            </a:endParaRPr>
          </a:p>
        </p:txBody>
      </p:sp>
    </p:spTree>
    <p:extLst>
      <p:ext uri="{BB962C8B-B14F-4D97-AF65-F5344CB8AC3E}">
        <p14:creationId xmlns:p14="http://schemas.microsoft.com/office/powerpoint/2010/main" val="384112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5122" name="Picture 2"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543308" y="2159588"/>
            <a:ext cx="2933567" cy="29529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1" name="Picture 4" descr="Puede ser una imagen de 6 personas, personas estudiando y texto"/>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6123566" y="2159588"/>
            <a:ext cx="4430567" cy="29529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a16="http://schemas.microsoft.com/office/drawing/2014/main" id="{2AB4EE41-80BF-C892-E2A0-913601B0D408}"/>
              </a:ext>
            </a:extLst>
          </p:cNvPr>
          <p:cNvSpPr txBox="1"/>
          <p:nvPr/>
        </p:nvSpPr>
        <p:spPr>
          <a:xfrm>
            <a:off x="4874195" y="5633887"/>
            <a:ext cx="3545537" cy="923330"/>
          </a:xfrm>
          <a:prstGeom prst="rect">
            <a:avLst/>
          </a:prstGeom>
          <a:noFill/>
        </p:spPr>
        <p:txBody>
          <a:bodyPr wrap="square" rtlCol="0">
            <a:spAutoFit/>
          </a:bodyPr>
          <a:lstStyle/>
          <a:p>
            <a:pPr algn="ctr"/>
            <a:r>
              <a:rPr lang="es-PE" b="1" dirty="0">
                <a:solidFill>
                  <a:srgbClr val="003399"/>
                </a:solidFill>
              </a:rPr>
              <a:t>212 inscritos</a:t>
            </a:r>
          </a:p>
          <a:p>
            <a:pPr algn="ctr"/>
            <a:r>
              <a:rPr lang="es-PE" b="1" dirty="0">
                <a:solidFill>
                  <a:srgbClr val="003399"/>
                </a:solidFill>
              </a:rPr>
              <a:t>S/1,205.65 utilidad</a:t>
            </a:r>
          </a:p>
          <a:p>
            <a:pPr algn="ctr"/>
            <a:endParaRPr lang="es-PE" b="1" dirty="0">
              <a:solidFill>
                <a:srgbClr val="003399"/>
              </a:solidFill>
            </a:endParaRPr>
          </a:p>
        </p:txBody>
      </p:sp>
    </p:spTree>
    <p:extLst>
      <p:ext uri="{BB962C8B-B14F-4D97-AF65-F5344CB8AC3E}">
        <p14:creationId xmlns:p14="http://schemas.microsoft.com/office/powerpoint/2010/main" val="681243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3074" name="Picture 2" descr="No hay ninguna descripción de la foto disponi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938" y="2114309"/>
            <a:ext cx="3578225" cy="3605964"/>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2AB4EE41-80BF-C892-E2A0-913601B0D408}"/>
              </a:ext>
            </a:extLst>
          </p:cNvPr>
          <p:cNvSpPr txBox="1"/>
          <p:nvPr/>
        </p:nvSpPr>
        <p:spPr>
          <a:xfrm>
            <a:off x="6927150" y="3455626"/>
            <a:ext cx="3545537" cy="923330"/>
          </a:xfrm>
          <a:prstGeom prst="rect">
            <a:avLst/>
          </a:prstGeom>
          <a:noFill/>
        </p:spPr>
        <p:txBody>
          <a:bodyPr wrap="square" rtlCol="0">
            <a:spAutoFit/>
          </a:bodyPr>
          <a:lstStyle/>
          <a:p>
            <a:pPr algn="ctr"/>
            <a:r>
              <a:rPr lang="es-PE" b="1" dirty="0">
                <a:solidFill>
                  <a:srgbClr val="003399"/>
                </a:solidFill>
              </a:rPr>
              <a:t>40 participantes</a:t>
            </a:r>
          </a:p>
          <a:p>
            <a:pPr algn="ctr"/>
            <a:r>
              <a:rPr lang="es-PE" b="1" dirty="0">
                <a:solidFill>
                  <a:srgbClr val="003399"/>
                </a:solidFill>
              </a:rPr>
              <a:t>S/ 1,209.08 utilidad</a:t>
            </a:r>
          </a:p>
          <a:p>
            <a:pPr algn="ctr"/>
            <a:endParaRPr lang="es-PE" b="1" dirty="0">
              <a:solidFill>
                <a:srgbClr val="003399"/>
              </a:solidFill>
            </a:endParaRPr>
          </a:p>
        </p:txBody>
      </p:sp>
    </p:spTree>
    <p:extLst>
      <p:ext uri="{BB962C8B-B14F-4D97-AF65-F5344CB8AC3E}">
        <p14:creationId xmlns:p14="http://schemas.microsoft.com/office/powerpoint/2010/main" val="35205298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6146" name="Picture 2" descr="Puede ser una imagen de una persona y texto"/>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b="13534"/>
          <a:stretch/>
        </p:blipFill>
        <p:spPr bwMode="auto">
          <a:xfrm>
            <a:off x="1958391" y="1933609"/>
            <a:ext cx="1974262" cy="170705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Puede ser una imagen de una persona y texto"/>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t="25122"/>
          <a:stretch/>
        </p:blipFill>
        <p:spPr bwMode="auto">
          <a:xfrm>
            <a:off x="7857232" y="3789230"/>
            <a:ext cx="1868894" cy="139939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Puede ser una imagen de 5 personas y texto que dice &quot;Consejo Directivo 2024 2025 COLEGIODE PÚBLICOS ECAJAMARCA |COMITÉ TÉCNICODEL GUBERNAMENTAL PROGRAMA GENERAL DÍA DEL CONTADOR DEL 07 AL 13 DE SETIEMBRE PANEL: EL PROCESO DE TRANSICIÓN A LAS NICSP Y SU MPACTO EN LOS ESTADOS FINANCIEROS AL 31-12-2024 EN LOS GOBIERNO REGIONALES Panelista: Panelista: Ponente: CPC Milner Gamboal Loper සന Panelista: Panel CPC. Fernando Rafael cam色2 HmиacHapи3HcTBиrи Moderador: Dra Dra.CPC.PeckY rali Ysla Dirección Generald CPC Alberto ChocanoFlgueroa Goblerno Publica CPC.J nAranibar Romero Semana de Conferencias Especiales 10 SET. MIÉRCOLES 7pm 8pm LIVE zoom MODALIDAD VIRTUAL https://www.ccpcaxamarca.org f Contraseña: 496335 Colegio de Contadores Públicos Cajamarca Jorge Isaac Cajamarca 353&quot;"/>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5911253" y="1933609"/>
            <a:ext cx="1964986" cy="1964986"/>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Puede ser una imagen de una persona y texto"/>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7883046" y="1933609"/>
            <a:ext cx="1855621" cy="1855621"/>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Puede ser una imagen de 5 personas y texto que dice &quot;Consejo Directivo 2024 2025 COLEGIODE CONTADORES PÚBLICOS ECAJAMARCA |CON COMITE ITE TÉCNICO NIIF 2024-2025 2025 2024- PROGRAMA GENERAL DÍA DEL CONTADOR DEL 07 AL 13 DE SETIEMBRE Panelista: CONVERSATORIO:NIIF Y MARCOS CONTABLES EN EL PERÚ Panelista: Panelista: Dr. Alex Cuzcano Cuzcano CPC. Mario Arturo Alfaro AlfaroLuperdi Luperdi Moderador: CPC. Luis Sánchez DeLa De Puente SEMANA DE CONFERENCIAS ESPECIALES 08 SET. 2025 LUNES 6pT 7pm CPC. Julio Sánchez DeLa Puente MODALIDAD VIRTUAL https://www.ccpcaxamarca.org f LIVE ID: 875 4298 8026 zoom Contraseña:49 496335 Colegio de Contadores Públicos Cajamarca .Jorge Isaac N&quot; 353 Cajamarca&quot;"/>
          <p:cNvPicPr>
            <a:picLocks noChangeAspect="1" noChangeArrowheads="1"/>
          </p:cNvPicPr>
          <p:nvPr/>
        </p:nvPicPr>
        <p:blipFill rotWithShape="1">
          <a:blip r:embed="rId8" cstate="hqprint">
            <a:extLst>
              <a:ext uri="{28A0092B-C50C-407E-A947-70E740481C1C}">
                <a14:useLocalDpi xmlns:a14="http://schemas.microsoft.com/office/drawing/2010/main" val="0"/>
              </a:ext>
            </a:extLst>
          </a:blip>
          <a:srcRect t="25260" b="5581"/>
          <a:stretch/>
        </p:blipFill>
        <p:spPr bwMode="auto">
          <a:xfrm>
            <a:off x="1964583" y="3640667"/>
            <a:ext cx="1958794" cy="1354666"/>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Puede ser una imagen de 4 personas y texto que dice &quot;Consejo Directivo 2024 2025 COLEGIODE ONTADORES PÚBLICOS DE ECAJAMARCA CONSEJO DIRECTIVO 2024-2025 PROGRAMA GENERAL DÍA DEL CONTADOR DEL 07 AL 13 DE SETIEMBRE Panelista: CONVERSATORIO: PERSPECTIVA DE LA PROFESIÓN CONTABLE, UNA MIRADA DESDE LOS CONTADORES BENEMÉRITOS DEL PERU Panelista: Panelista: Dr. Persy Vilchez Olivares Mg. CPC Luis Aleman Solsol Dr Arturo Torres Gallardo Moderador: CPC. Luis Sánchez De La Puente Semana de Conferencias Especiales LUNES 08 SET. 2025 8pm 9pm LIVE ID: 875 4298 8026 zoom Contraseña:496335 496335 Contraseña:4! MODALIDAD VIRTUAL https://www.cpcaxamarca.org f Colegio de Contadores Públicos Cajamarca Jorge Isaac Cajamarca 353&quot;"/>
          <p:cNvPicPr>
            <a:picLocks noChangeAspect="1" noChangeArrowheads="1"/>
          </p:cNvPicPr>
          <p:nvPr/>
        </p:nvPicPr>
        <p:blipFill rotWithShape="1">
          <a:blip r:embed="rId9" cstate="hqprint">
            <a:extLst>
              <a:ext uri="{28A0092B-C50C-407E-A947-70E740481C1C}">
                <a14:useLocalDpi xmlns:a14="http://schemas.microsoft.com/office/drawing/2010/main" val="0"/>
              </a:ext>
            </a:extLst>
          </a:blip>
          <a:srcRect t="24380" b="5372"/>
          <a:stretch/>
        </p:blipFill>
        <p:spPr bwMode="auto">
          <a:xfrm>
            <a:off x="1958391" y="4993158"/>
            <a:ext cx="1971793" cy="1439333"/>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Puede ser una imagen de una persona y texto"/>
          <p:cNvPicPr>
            <a:picLocks noChangeAspect="1" noChangeArrowheads="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9726126" y="1933609"/>
            <a:ext cx="1890015" cy="1890015"/>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Puede ser una imagen de una persona y texto que dice &quot;COLEGIODE PÚBLICOS ECAJAMARCA 2024- 2025 PROGRAMA GENERAL DÍA DEL CONTADOR DEL 07 AL 13 DE SETIEMBRE CONFERENCIA: DE CONTADOR EMPRESARIO Destacado profesional una trayectoria industrial, educativo innovación tecnológica. abogado profesión cuenta con magíster administración empresas,y MIT Innovación Tecnologia. Además, especializado como auditor anticorrupción demostrando eticayla todas actividades. Actualmente, desempeña presidente del Comité de Industrias Comercioy Producción ajamarca,y presidente Sociedad Nacional (SNI) región. También ejerce como vicepresidente SENATI Zonal de Cajamarca, San Martín, donde fortalecimiento del industrial educación técnica región. su MBA Abg. Arturo Bazan de Conferencias Especiales 09 SET. 2025 MARTES 8pm 9pm LIVE zoom MODALIDAD VIRTUAL https://www.cpcaxamarca.org Jorge&quot;"/>
          <p:cNvPicPr>
            <a:picLocks noChangeAspect="1" noChangeArrowheads="1"/>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3930184" y="1933609"/>
            <a:ext cx="1974262" cy="1974262"/>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descr="Puede ser una imagen de 2 personas y texto"/>
          <p:cNvPicPr>
            <a:picLocks noChangeAspect="1" noChangeArrowheads="1"/>
          </p:cNvPicPr>
          <p:nvPr/>
        </p:nvPicPr>
        <p:blipFill rotWithShape="1">
          <a:blip r:embed="rId12" cstate="hqprint">
            <a:extLst>
              <a:ext uri="{28A0092B-C50C-407E-A947-70E740481C1C}">
                <a14:useLocalDpi xmlns:a14="http://schemas.microsoft.com/office/drawing/2010/main" val="0"/>
              </a:ext>
            </a:extLst>
          </a:blip>
          <a:srcRect t="24733"/>
          <a:stretch/>
        </p:blipFill>
        <p:spPr bwMode="auto">
          <a:xfrm>
            <a:off x="9726126" y="3789230"/>
            <a:ext cx="1890015" cy="1422567"/>
          </a:xfrm>
          <a:prstGeom prst="rect">
            <a:avLst/>
          </a:prstGeom>
          <a:noFill/>
          <a:extLst>
            <a:ext uri="{909E8E84-426E-40DD-AFC4-6F175D3DCCD1}">
              <a14:hiddenFill xmlns:a14="http://schemas.microsoft.com/office/drawing/2010/main">
                <a:solidFill>
                  <a:srgbClr val="FFFFFF"/>
                </a:solidFill>
              </a14:hiddenFill>
            </a:ext>
          </a:extLst>
        </p:spPr>
      </p:pic>
      <p:pic>
        <p:nvPicPr>
          <p:cNvPr id="6168" name="Picture 24" descr="Puede ser una imagen de una persona y texto"/>
          <p:cNvPicPr>
            <a:picLocks noChangeAspect="1" noChangeArrowheads="1"/>
          </p:cNvPicPr>
          <p:nvPr/>
        </p:nvPicPr>
        <p:blipFill rotWithShape="1">
          <a:blip r:embed="rId13" cstate="hqprint">
            <a:extLst>
              <a:ext uri="{28A0092B-C50C-407E-A947-70E740481C1C}">
                <a14:useLocalDpi xmlns:a14="http://schemas.microsoft.com/office/drawing/2010/main" val="0"/>
              </a:ext>
            </a:extLst>
          </a:blip>
          <a:srcRect t="25627"/>
          <a:stretch/>
        </p:blipFill>
        <p:spPr bwMode="auto">
          <a:xfrm>
            <a:off x="5911253" y="3789230"/>
            <a:ext cx="1964986" cy="1461411"/>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rotWithShape="1">
          <a:blip r:embed="rId14"/>
          <a:srcRect t="25330"/>
          <a:stretch/>
        </p:blipFill>
        <p:spPr>
          <a:xfrm>
            <a:off x="9726126" y="5080679"/>
            <a:ext cx="1904008" cy="1421721"/>
          </a:xfrm>
          <a:prstGeom prst="rect">
            <a:avLst/>
          </a:prstGeom>
        </p:spPr>
      </p:pic>
      <p:pic>
        <p:nvPicPr>
          <p:cNvPr id="6158" name="Picture 14" descr="Puede ser una imagen de 4 personas y texto que dice &quot;Consejo Directivo 2024 2025 COLEGIODE ONTADORES PÚBLICOS DE ECAJAMARCA DIRECTIVO 2024-2025 PROGRAMA GENERAL DÍA DEL CONTADOR DEL 07 AL 13 DE SETIEMBRE Ponente: CONFERENCIA: RIESGO Y OPORTUNIDADES DE SOSTENIBILIDAD Panelista: Panelista: Mg CPC Alfredo Rodr odriguezN Iguez Neira Moderador: CPC, Jaime Palian Villanueva Semana de Conferencias Especiales CPC. Hilda Sandoval Cornejo Mlae Umner Llonce Silva Santillar. 09 SET. 2025 MARTES 7pm 8pm MODALIDAD VIRTUAL LIVE ID:575 4298 zoom Contrasena:496335 496335 https://www.cpcaxamarca.org f Colegio de Contadores Públicos Cajamarca Jorge Isaac N&quot; 353 Cajamarca&quot;"/>
          <p:cNvPicPr>
            <a:picLocks noChangeAspect="1" noChangeArrowheads="1"/>
          </p:cNvPicPr>
          <p:nvPr/>
        </p:nvPicPr>
        <p:blipFill rotWithShape="1">
          <a:blip r:embed="rId15" cstate="hqprint">
            <a:extLst>
              <a:ext uri="{28A0092B-C50C-407E-A947-70E740481C1C}">
                <a14:useLocalDpi xmlns:a14="http://schemas.microsoft.com/office/drawing/2010/main" val="0"/>
              </a:ext>
            </a:extLst>
          </a:blip>
          <a:srcRect t="25034"/>
          <a:stretch/>
        </p:blipFill>
        <p:spPr bwMode="auto">
          <a:xfrm>
            <a:off x="3909408" y="3640668"/>
            <a:ext cx="2002999" cy="1501558"/>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Puede ser una imagen de 2 personas y texto que dice &quot;Directivo COLEGIODE 2025 ECAJAMARCA |COMITÉTÉCNICO PROGRAMA GENERAL DÍA DEL CONTADOR DEL 07 AL 13 DE SETIEMBRE CONFERENCIA: LA EFICIENCIA Y EFICACIA DE LA PRUEBA PERICIAL Especialista en Auditoría Pericia Contable Forense Egresado UNSLG Ica, con especialización en Auditoría certificaciones internacionales Riesgos, Antifraude, Activos. Auditor Perito Contable Forense registrado, coautor del Manual Auditoría Forense AIC autor de artículos trabajos de Investigación. Gerente General de AUDICONTA, asesor internacional. Presidente de Subcomisión de Peritaje Contable Auditoria Forense adscrito Ministerio Público del empresas expositor C.P.C.C. José Aparcana Semana de Conferencias Especiales 10 SET. 2025 MIERCOLES 8pm 9pm LIVE zoom MODALIDAD VIRTUAL https://www.ccpcaxamarca.org 4298&quot;"/>
          <p:cNvPicPr>
            <a:picLocks noChangeAspect="1" noChangeArrowheads="1"/>
          </p:cNvPicPr>
          <p:nvPr/>
        </p:nvPicPr>
        <p:blipFill rotWithShape="1">
          <a:blip r:embed="rId16" cstate="hqprint">
            <a:extLst>
              <a:ext uri="{28A0092B-C50C-407E-A947-70E740481C1C}">
                <a14:useLocalDpi xmlns:a14="http://schemas.microsoft.com/office/drawing/2010/main" val="0"/>
              </a:ext>
            </a:extLst>
          </a:blip>
          <a:srcRect t="25158" b="5227"/>
          <a:stretch/>
        </p:blipFill>
        <p:spPr bwMode="auto">
          <a:xfrm>
            <a:off x="5904446" y="5132949"/>
            <a:ext cx="1967183" cy="1369451"/>
          </a:xfrm>
          <a:prstGeom prst="rect">
            <a:avLst/>
          </a:prstGeom>
          <a:noFill/>
          <a:extLst>
            <a:ext uri="{909E8E84-426E-40DD-AFC4-6F175D3DCCD1}">
              <a14:hiddenFill xmlns:a14="http://schemas.microsoft.com/office/drawing/2010/main">
                <a:solidFill>
                  <a:srgbClr val="FFFFFF"/>
                </a:solidFill>
              </a14:hiddenFill>
            </a:ext>
          </a:extLst>
        </p:spPr>
      </p:pic>
      <p:sp>
        <p:nvSpPr>
          <p:cNvPr id="21" name="CuadroTexto 20">
            <a:extLst>
              <a:ext uri="{FF2B5EF4-FFF2-40B4-BE49-F238E27FC236}">
                <a16:creationId xmlns:a16="http://schemas.microsoft.com/office/drawing/2014/main" id="{2AB4EE41-80BF-C892-E2A0-913601B0D408}"/>
              </a:ext>
            </a:extLst>
          </p:cNvPr>
          <p:cNvSpPr txBox="1"/>
          <p:nvPr/>
        </p:nvSpPr>
        <p:spPr>
          <a:xfrm>
            <a:off x="8898364" y="6496859"/>
            <a:ext cx="3545537" cy="369332"/>
          </a:xfrm>
          <a:prstGeom prst="rect">
            <a:avLst/>
          </a:prstGeom>
          <a:noFill/>
        </p:spPr>
        <p:txBody>
          <a:bodyPr wrap="square" rtlCol="0">
            <a:spAutoFit/>
          </a:bodyPr>
          <a:lstStyle/>
          <a:p>
            <a:pPr algn="ctr"/>
            <a:r>
              <a:rPr lang="es-PE" b="1" dirty="0">
                <a:solidFill>
                  <a:srgbClr val="003399"/>
                </a:solidFill>
              </a:rPr>
              <a:t>99 participantes</a:t>
            </a:r>
          </a:p>
        </p:txBody>
      </p:sp>
    </p:spTree>
    <p:extLst>
      <p:ext uri="{BB962C8B-B14F-4D97-AF65-F5344CB8AC3E}">
        <p14:creationId xmlns:p14="http://schemas.microsoft.com/office/powerpoint/2010/main" val="27676420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225225" y="1626593"/>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7170" name="Picture 2" descr="Puede ser una imagen de texto"/>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5343156" y="2475828"/>
            <a:ext cx="2962644" cy="296264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Puede ser una imagen de texto"/>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8892474" y="2475828"/>
            <a:ext cx="2962644" cy="2962644"/>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Puede ser una imagen de texto"/>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919945" y="2472092"/>
            <a:ext cx="2966380" cy="2966380"/>
          </a:xfrm>
          <a:prstGeom prst="rect">
            <a:avLst/>
          </a:prstGeom>
          <a:noFill/>
          <a:extLst>
            <a:ext uri="{909E8E84-426E-40DD-AFC4-6F175D3DCCD1}">
              <a14:hiddenFill xmlns:a14="http://schemas.microsoft.com/office/drawing/2010/main">
                <a:solidFill>
                  <a:srgbClr val="FFFFFF"/>
                </a:solidFill>
              </a14:hiddenFill>
            </a:ext>
          </a:extLst>
        </p:spPr>
      </p:pic>
      <p:sp>
        <p:nvSpPr>
          <p:cNvPr id="23" name="CuadroTexto 22">
            <a:extLst>
              <a:ext uri="{FF2B5EF4-FFF2-40B4-BE49-F238E27FC236}">
                <a16:creationId xmlns:a16="http://schemas.microsoft.com/office/drawing/2014/main" id="{2AB4EE41-80BF-C892-E2A0-913601B0D408}"/>
              </a:ext>
            </a:extLst>
          </p:cNvPr>
          <p:cNvSpPr txBox="1"/>
          <p:nvPr/>
        </p:nvSpPr>
        <p:spPr>
          <a:xfrm>
            <a:off x="9337114" y="6457990"/>
            <a:ext cx="3545537" cy="369332"/>
          </a:xfrm>
          <a:prstGeom prst="rect">
            <a:avLst/>
          </a:prstGeom>
          <a:noFill/>
        </p:spPr>
        <p:txBody>
          <a:bodyPr wrap="square" rtlCol="0">
            <a:spAutoFit/>
          </a:bodyPr>
          <a:lstStyle/>
          <a:p>
            <a:pPr algn="ctr"/>
            <a:r>
              <a:rPr lang="es-PE" b="1" dirty="0">
                <a:solidFill>
                  <a:srgbClr val="003399"/>
                </a:solidFill>
              </a:rPr>
              <a:t>50 participantes</a:t>
            </a:r>
          </a:p>
        </p:txBody>
      </p:sp>
    </p:spTree>
    <p:extLst>
      <p:ext uri="{BB962C8B-B14F-4D97-AF65-F5344CB8AC3E}">
        <p14:creationId xmlns:p14="http://schemas.microsoft.com/office/powerpoint/2010/main" val="29044277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4098" name="Picture 2" descr="No hay ninguna descripción de la foto disponible."/>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609983" y="2333384"/>
            <a:ext cx="3616325" cy="3616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2AB4EE41-80BF-C892-E2A0-913601B0D408}"/>
              </a:ext>
            </a:extLst>
          </p:cNvPr>
          <p:cNvSpPr txBox="1"/>
          <p:nvPr/>
        </p:nvSpPr>
        <p:spPr>
          <a:xfrm>
            <a:off x="6131414" y="3572928"/>
            <a:ext cx="3545537" cy="923330"/>
          </a:xfrm>
          <a:prstGeom prst="rect">
            <a:avLst/>
          </a:prstGeom>
          <a:noFill/>
        </p:spPr>
        <p:txBody>
          <a:bodyPr wrap="square" rtlCol="0">
            <a:spAutoFit/>
          </a:bodyPr>
          <a:lstStyle/>
          <a:p>
            <a:pPr algn="ctr"/>
            <a:r>
              <a:rPr lang="es-PE" b="1" dirty="0">
                <a:solidFill>
                  <a:srgbClr val="FF3300"/>
                </a:solidFill>
              </a:rPr>
              <a:t>43 participantes</a:t>
            </a:r>
          </a:p>
          <a:p>
            <a:pPr algn="ctr"/>
            <a:r>
              <a:rPr lang="es-PE" b="1" dirty="0">
                <a:solidFill>
                  <a:srgbClr val="FF3300"/>
                </a:solidFill>
              </a:rPr>
              <a:t>S/ 1,790.00 utilidad</a:t>
            </a:r>
          </a:p>
          <a:p>
            <a:pPr algn="ctr"/>
            <a:endParaRPr lang="es-PE" b="1" dirty="0">
              <a:solidFill>
                <a:srgbClr val="FF3300"/>
              </a:solidFill>
            </a:endParaRPr>
          </a:p>
        </p:txBody>
      </p:sp>
    </p:spTree>
    <p:extLst>
      <p:ext uri="{BB962C8B-B14F-4D97-AF65-F5344CB8AC3E}">
        <p14:creationId xmlns:p14="http://schemas.microsoft.com/office/powerpoint/2010/main" val="17537114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78823" y="280898"/>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543308" y="871534"/>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543308" y="902312"/>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00167" y="1318819"/>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Cursos de Capacitación y Especialización</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9218" name="Picture 2" descr="Puede ser una imagen de estudiando y texto que dice &quot;Consejo Direativo 2024 2025 CONTADORESPÚBLICOS CONTADORES PÚBLICOS DECAJAMARCA CONVERSATORIO SIRE Se invita cordialmente todos los agremiados del Colegio de Contadores Públicos Cajamarca a participar en Conversatorios sobre Sistema Integrado de Registras Electrónicos (SIRE), que contará con participación de funcionarios de la SUNAT. 19 de noviembre del 2025 5:00p.m. 6:00p.m. A traves de Microsoft Teams d.dereunión:2409335050818 Código bdigodeacceso:SC3Nj9rf ® SUNAT INGRESA S SIRE Lameneramisliclde.cumplr COT vertas SD https://www.cpcaxamarca.org f Coleglo de Contadores Públicos de de Cajamarca Jr.Jorge saacN Cajamarca 353&quot;"/>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114369" y="2624383"/>
            <a:ext cx="3144592" cy="31445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638" y="2792658"/>
            <a:ext cx="4997024" cy="28064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62969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5">
            <a:extLst>
              <a:ext uri="{FF2B5EF4-FFF2-40B4-BE49-F238E27FC236}">
                <a16:creationId xmlns:a16="http://schemas.microsoft.com/office/drawing/2014/main" id="{39C900BD-86F1-E61C-4A13-C422E65CF65A}"/>
              </a:ext>
            </a:extLst>
          </p:cNvPr>
          <p:cNvGraphicFramePr>
            <a:graphicFrameLocks noGrp="1"/>
          </p:cNvGraphicFramePr>
          <p:nvPr>
            <p:extLst>
              <p:ext uri="{D42A27DB-BD31-4B8C-83A1-F6EECF244321}">
                <p14:modId xmlns:p14="http://schemas.microsoft.com/office/powerpoint/2010/main" val="3910461250"/>
              </p:ext>
            </p:extLst>
          </p:nvPr>
        </p:nvGraphicFramePr>
        <p:xfrm>
          <a:off x="2268372" y="4212301"/>
          <a:ext cx="8560820" cy="1955105"/>
        </p:xfrm>
        <a:graphic>
          <a:graphicData uri="http://schemas.openxmlformats.org/drawingml/2006/table">
            <a:tbl>
              <a:tblPr firstRow="1" bandRow="1">
                <a:tableStyleId>{7DF18680-E054-41AD-8BC1-D1AEF772440D}</a:tableStyleId>
              </a:tblPr>
              <a:tblGrid>
                <a:gridCol w="4082601">
                  <a:extLst>
                    <a:ext uri="{9D8B030D-6E8A-4147-A177-3AD203B41FA5}">
                      <a16:colId xmlns:a16="http://schemas.microsoft.com/office/drawing/2014/main" val="1071399202"/>
                    </a:ext>
                  </a:extLst>
                </a:gridCol>
                <a:gridCol w="4478219">
                  <a:extLst>
                    <a:ext uri="{9D8B030D-6E8A-4147-A177-3AD203B41FA5}">
                      <a16:colId xmlns:a16="http://schemas.microsoft.com/office/drawing/2014/main" val="3498049789"/>
                    </a:ext>
                  </a:extLst>
                </a:gridCol>
              </a:tblGrid>
              <a:tr h="278019">
                <a:tc>
                  <a:txBody>
                    <a:bodyPr/>
                    <a:lstStyle/>
                    <a:p>
                      <a:pPr algn="ctr"/>
                      <a:r>
                        <a:rPr lang="es-PE" sz="1400" dirty="0"/>
                        <a:t>CARGOS</a:t>
                      </a:r>
                      <a:endParaRPr lang="es-PE" sz="1400" b="1" dirty="0">
                        <a:solidFill>
                          <a:schemeClr val="bg1"/>
                        </a:solidFill>
                        <a:latin typeface="Century Gothic" panose="020B0502020202020204" pitchFamily="34" charset="0"/>
                      </a:endParaRPr>
                    </a:p>
                  </a:txBody>
                  <a:tcPr/>
                </a:tc>
                <a:tc>
                  <a:txBody>
                    <a:bodyPr/>
                    <a:lstStyle/>
                    <a:p>
                      <a:pPr algn="ctr"/>
                      <a:r>
                        <a:rPr lang="es-PE" sz="1400" dirty="0"/>
                        <a:t>NOMBRES Y APELLIDOS</a:t>
                      </a:r>
                      <a:endParaRPr lang="es-PE" sz="1400" b="1" dirty="0">
                        <a:solidFill>
                          <a:schemeClr val="bg1"/>
                        </a:solidFill>
                        <a:latin typeface="Century Gothic" panose="020B0502020202020204" pitchFamily="34" charset="0"/>
                      </a:endParaRPr>
                    </a:p>
                  </a:txBody>
                  <a:tcPr/>
                </a:tc>
                <a:extLst>
                  <a:ext uri="{0D108BD9-81ED-4DB2-BD59-A6C34878D82A}">
                    <a16:rowId xmlns:a16="http://schemas.microsoft.com/office/drawing/2014/main" val="3309919324"/>
                  </a:ext>
                </a:extLst>
              </a:tr>
              <a:tr h="201564">
                <a:tc>
                  <a:txBody>
                    <a:bodyPr/>
                    <a:lstStyle/>
                    <a:p>
                      <a:pPr algn="l" fontAlgn="ctr"/>
                      <a:r>
                        <a:rPr lang="es-PE" sz="1400" u="none" strike="noStrike" dirty="0">
                          <a:effectLst/>
                        </a:rPr>
                        <a:t>Decano</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pt-BR" sz="1400" u="none" strike="noStrike" dirty="0">
                          <a:effectLst/>
                        </a:rPr>
                        <a:t>CPC Celestino Oswaldo Castañeda Silva</a:t>
                      </a:r>
                      <a:endParaRPr lang="pt-BR"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557237639"/>
                  </a:ext>
                </a:extLst>
              </a:tr>
              <a:tr h="201564">
                <a:tc>
                  <a:txBody>
                    <a:bodyPr/>
                    <a:lstStyle/>
                    <a:p>
                      <a:pPr algn="l" fontAlgn="ctr"/>
                      <a:r>
                        <a:rPr lang="es-PE" sz="1400" u="none" strike="noStrike" dirty="0">
                          <a:effectLst/>
                        </a:rPr>
                        <a:t>Vice Decano</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Hernán Cortez Moncada</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3927956728"/>
                  </a:ext>
                </a:extLst>
              </a:tr>
              <a:tr h="201564">
                <a:tc>
                  <a:txBody>
                    <a:bodyPr/>
                    <a:lstStyle/>
                    <a:p>
                      <a:pPr algn="l" fontAlgn="ctr"/>
                      <a:r>
                        <a:rPr lang="es-PE" sz="1400" u="none" strike="noStrike" dirty="0">
                          <a:effectLst/>
                        </a:rPr>
                        <a:t>Directora Secretaria</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Roció Mardelit Chunqui Valencia</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1622036843"/>
                  </a:ext>
                </a:extLst>
              </a:tr>
              <a:tr h="201564">
                <a:tc>
                  <a:txBody>
                    <a:bodyPr/>
                    <a:lstStyle/>
                    <a:p>
                      <a:pPr algn="l" fontAlgn="ctr"/>
                      <a:r>
                        <a:rPr lang="es-PE" sz="1400" u="none" strike="noStrike" dirty="0">
                          <a:effectLst/>
                        </a:rPr>
                        <a:t>Director Tesorero</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Adoni Adelmo Cabanillas Estrada</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500721466"/>
                  </a:ext>
                </a:extLst>
              </a:tr>
              <a:tr h="324425">
                <a:tc>
                  <a:txBody>
                    <a:bodyPr/>
                    <a:lstStyle/>
                    <a:p>
                      <a:pPr algn="l" fontAlgn="ctr"/>
                      <a:r>
                        <a:rPr lang="es-PE" sz="1400" u="none" strike="noStrike" dirty="0">
                          <a:effectLst/>
                        </a:rPr>
                        <a:t>Directora De Educación Y Desarrollo Profesional</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Cesar Edwin Llerena Peralta </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3917818573"/>
                  </a:ext>
                </a:extLst>
              </a:tr>
              <a:tr h="201564">
                <a:tc>
                  <a:txBody>
                    <a:bodyPr/>
                    <a:lstStyle/>
                    <a:p>
                      <a:pPr algn="l" fontAlgn="ctr"/>
                      <a:r>
                        <a:rPr lang="es-PE" sz="1400" u="none" strike="noStrike" dirty="0">
                          <a:effectLst/>
                        </a:rPr>
                        <a:t>Director De Bienestar Social</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Yuleisy Jhomaly Vásquez Leiva</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2302078843"/>
                  </a:ext>
                </a:extLst>
              </a:tr>
              <a:tr h="201564">
                <a:tc>
                  <a:txBody>
                    <a:bodyPr/>
                    <a:lstStyle/>
                    <a:p>
                      <a:pPr algn="l" fontAlgn="ctr"/>
                      <a:r>
                        <a:rPr lang="es-PE" sz="1400" u="none" strike="noStrike" dirty="0">
                          <a:effectLst/>
                        </a:rPr>
                        <a:t>Director  Suplente</a:t>
                      </a:r>
                      <a:endParaRPr lang="es-PE" sz="1400" b="0" i="0" u="none" strike="noStrike" dirty="0">
                        <a:solidFill>
                          <a:srgbClr val="003399"/>
                        </a:solidFill>
                        <a:effectLst/>
                        <a:latin typeface="Century Gothic" panose="020B0502020202020204" pitchFamily="34" charset="0"/>
                      </a:endParaRPr>
                    </a:p>
                  </a:txBody>
                  <a:tcPr marL="7620" marR="7620" marT="7620" marB="0" anchor="ctr"/>
                </a:tc>
                <a:tc>
                  <a:txBody>
                    <a:bodyPr/>
                    <a:lstStyle/>
                    <a:p>
                      <a:pPr algn="l" fontAlgn="ctr"/>
                      <a:r>
                        <a:rPr lang="es-PE" sz="1400" u="none" strike="noStrike" dirty="0">
                          <a:effectLst/>
                        </a:rPr>
                        <a:t>CPC Mónica Joselyn Aguilar Cieza</a:t>
                      </a:r>
                      <a:endParaRPr lang="es-PE" sz="1400" b="0" i="0" u="none" strike="noStrike" dirty="0">
                        <a:solidFill>
                          <a:srgbClr val="003399"/>
                        </a:solidFill>
                        <a:effectLst/>
                        <a:latin typeface="Century Gothic" panose="020B0502020202020204" pitchFamily="34" charset="0"/>
                      </a:endParaRPr>
                    </a:p>
                  </a:txBody>
                  <a:tcPr marL="7620" marR="7620" marT="7620" marB="0" anchor="ctr"/>
                </a:tc>
                <a:extLst>
                  <a:ext uri="{0D108BD9-81ED-4DB2-BD59-A6C34878D82A}">
                    <a16:rowId xmlns:a16="http://schemas.microsoft.com/office/drawing/2014/main" val="3397805187"/>
                  </a:ext>
                </a:extLst>
              </a:tr>
            </a:tbl>
          </a:graphicData>
        </a:graphic>
      </p:graphicFrame>
      <p:pic>
        <p:nvPicPr>
          <p:cNvPr id="10" name="Imagen 9">
            <a:extLst>
              <a:ext uri="{FF2B5EF4-FFF2-40B4-BE49-F238E27FC236}">
                <a16:creationId xmlns:a16="http://schemas.microsoft.com/office/drawing/2014/main" id="{B321086D-A800-5FB2-2B97-90A121B96444}"/>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2345593" y="822131"/>
            <a:ext cx="8483599" cy="3087585"/>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724E8C5D-7B53-3CBE-A06B-3A1B0DEA08DF}"/>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0" y="0"/>
            <a:ext cx="2114369" cy="2126940"/>
          </a:xfrm>
          <a:prstGeom prst="rect">
            <a:avLst/>
          </a:prstGeom>
        </p:spPr>
      </p:pic>
    </p:spTree>
    <p:extLst>
      <p:ext uri="{BB962C8B-B14F-4D97-AF65-F5344CB8AC3E}">
        <p14:creationId xmlns:p14="http://schemas.microsoft.com/office/powerpoint/2010/main" val="12940142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44566" y="407933"/>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306374" y="1029347"/>
            <a:ext cx="11035787" cy="400110"/>
          </a:xfrm>
          <a:prstGeom prst="rect">
            <a:avLst/>
          </a:prstGeom>
          <a:noFill/>
        </p:spPr>
        <p:txBody>
          <a:bodyPr wrap="square">
            <a:spAutoFit/>
          </a:bodyPr>
          <a:lstStyle/>
          <a:p>
            <a:pPr lvl="1" algn="just"/>
            <a:r>
              <a:rPr lang="es-ES" sz="2000" dirty="0">
                <a:solidFill>
                  <a:srgbClr val="333399"/>
                </a:solidFill>
                <a:latin typeface="Century Gothic" panose="020B0502020202020204" pitchFamily="34" charset="0"/>
              </a:rPr>
              <a:t>Al 2028, Lograr posicionamiento del CCP en la Región</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09051" y="1029347"/>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165910" y="1445854"/>
            <a:ext cx="7253966"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Exámenes Ocupacionales al Personal</a:t>
            </a:r>
            <a:endParaRPr lang="en-US" sz="2000" b="1" i="1" dirty="0">
              <a:solidFill>
                <a:srgbClr val="333399"/>
              </a:solidFill>
              <a:latin typeface="Century Gothic" panose="020B0502020202020204" pitchFamily="34" charset="0"/>
            </a:endParaRPr>
          </a:p>
        </p:txBody>
      </p:sp>
      <p:pic>
        <p:nvPicPr>
          <p:cNvPr id="10" name="Imagen 9">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12631"/>
            <a:ext cx="2114369" cy="2126940"/>
          </a:xfrm>
          <a:prstGeom prst="rect">
            <a:avLst/>
          </a:prstGeom>
        </p:spPr>
      </p:pic>
      <p:pic>
        <p:nvPicPr>
          <p:cNvPr id="3" name="Imagen 2"/>
          <p:cNvPicPr>
            <a:picLocks noChangeAspect="1"/>
          </p:cNvPicPr>
          <p:nvPr/>
        </p:nvPicPr>
        <p:blipFill>
          <a:blip r:embed="rId4"/>
          <a:stretch>
            <a:fillRect/>
          </a:stretch>
        </p:blipFill>
        <p:spPr>
          <a:xfrm>
            <a:off x="3568454" y="1982083"/>
            <a:ext cx="6233401" cy="4769237"/>
          </a:xfrm>
          <a:prstGeom prst="rect">
            <a:avLst/>
          </a:prstGeom>
        </p:spPr>
      </p:pic>
      <p:sp>
        <p:nvSpPr>
          <p:cNvPr id="4" name="Rectángulo 3"/>
          <p:cNvSpPr/>
          <p:nvPr/>
        </p:nvSpPr>
        <p:spPr>
          <a:xfrm>
            <a:off x="5067300" y="3067050"/>
            <a:ext cx="1725593" cy="142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ángulo 10"/>
          <p:cNvSpPr/>
          <p:nvPr/>
        </p:nvSpPr>
        <p:spPr>
          <a:xfrm>
            <a:off x="6685155" y="3274606"/>
            <a:ext cx="458596" cy="1448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ángulo 11"/>
          <p:cNvSpPr/>
          <p:nvPr/>
        </p:nvSpPr>
        <p:spPr>
          <a:xfrm>
            <a:off x="5067300" y="3273609"/>
            <a:ext cx="590550" cy="1458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ángulo 12"/>
          <p:cNvSpPr/>
          <p:nvPr/>
        </p:nvSpPr>
        <p:spPr>
          <a:xfrm>
            <a:off x="6389878" y="3470794"/>
            <a:ext cx="1211071" cy="1677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ángulo 13"/>
          <p:cNvSpPr/>
          <p:nvPr/>
        </p:nvSpPr>
        <p:spPr>
          <a:xfrm>
            <a:off x="7972425" y="3911784"/>
            <a:ext cx="590550" cy="1458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64122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094154" y="681269"/>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283469" y="1333553"/>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904839" y="133355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389605" y="1926057"/>
            <a:ext cx="6135537"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Creación de la Filial Hualgayoc/ Bambamarca</a:t>
            </a:r>
            <a:endParaRPr lang="en-US" sz="2000" b="1" i="1" dirty="0">
              <a:solidFill>
                <a:srgbClr val="333399"/>
              </a:solidFill>
              <a:latin typeface="Century Gothic" panose="020B0502020202020204" pitchFamily="34" charset="0"/>
            </a:endParaRPr>
          </a:p>
        </p:txBody>
      </p:sp>
      <p:sp>
        <p:nvSpPr>
          <p:cNvPr id="3" name="CuadroTexto 2">
            <a:extLst>
              <a:ext uri="{FF2B5EF4-FFF2-40B4-BE49-F238E27FC236}">
                <a16:creationId xmlns:a16="http://schemas.microsoft.com/office/drawing/2014/main" id="{E79D4489-F159-BA0B-8CA9-79B9D500797D}"/>
              </a:ext>
            </a:extLst>
          </p:cNvPr>
          <p:cNvSpPr txBox="1"/>
          <p:nvPr/>
        </p:nvSpPr>
        <p:spPr>
          <a:xfrm>
            <a:off x="2638772" y="2726479"/>
            <a:ext cx="2959100" cy="2246769"/>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Se dio cumplimiento al Art. 4 del Estatuto para la creación de la filial Hualgayoc/ Bambamarca, con la aprobación del Consejo Directivo</a:t>
            </a:r>
            <a:endParaRPr lang="en-US" sz="2000" dirty="0">
              <a:solidFill>
                <a:srgbClr val="333399"/>
              </a:solidFill>
              <a:latin typeface="Century Gothic" panose="020B0502020202020204" pitchFamily="34" charset="0"/>
            </a:endParaRPr>
          </a:p>
        </p:txBody>
      </p:sp>
      <p:pic>
        <p:nvPicPr>
          <p:cNvPr id="1026" name="Picture 2" descr="Gobierno Regional Cajamarca - FELIZ 234 ANIVERSARIO DE BAMBAMARCA El  Gobierno Regional Cajamarca, representado por el Gobernador Regional,  Porfirio Medina Vásquez y el Consejo Regional, saludan a Bambamarca en su  234 aniversario">
            <a:extLst>
              <a:ext uri="{FF2B5EF4-FFF2-40B4-BE49-F238E27FC236}">
                <a16:creationId xmlns:a16="http://schemas.microsoft.com/office/drawing/2014/main" id="{A47EC220-CA60-5FD9-6DCD-24BB6A66D4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9101" y="2726479"/>
            <a:ext cx="5391730" cy="29538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Tree>
    <p:extLst>
      <p:ext uri="{BB962C8B-B14F-4D97-AF65-F5344CB8AC3E}">
        <p14:creationId xmlns:p14="http://schemas.microsoft.com/office/powerpoint/2010/main" val="3892381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00058" y="458631"/>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745287" y="1121118"/>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posicionamiento del CCPC en el Departamento</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66657" y="112111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1994504" y="1686595"/>
            <a:ext cx="8780333" cy="707886"/>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Creación de la Filial del Colegio de Contadores Públicos de Cajamarca en la Provincia de Hualgayoc - Distrito de Bambamarca.</a:t>
            </a:r>
            <a:endParaRPr lang="en-US" sz="2000" b="1" i="1" dirty="0">
              <a:solidFill>
                <a:srgbClr val="333399"/>
              </a:solidFill>
              <a:latin typeface="Century Gothic" panose="020B0502020202020204" pitchFamily="34" charset="0"/>
            </a:endParaRPr>
          </a:p>
        </p:txBody>
      </p:sp>
      <p:pic>
        <p:nvPicPr>
          <p:cNvPr id="2050" name="Picture 2" descr="No hay ninguna descripción de la foto disponible."/>
          <p:cNvPicPr>
            <a:picLocks noChangeAspect="1" noChangeArrowheads="1"/>
          </p:cNvPicPr>
          <p:nvPr/>
        </p:nvPicPr>
        <p:blipFill rotWithShape="1">
          <a:blip r:embed="rId2">
            <a:extLst>
              <a:ext uri="{28A0092B-C50C-407E-A947-70E740481C1C}">
                <a14:useLocalDpi xmlns:a14="http://schemas.microsoft.com/office/drawing/2010/main" val="0"/>
              </a:ext>
            </a:extLst>
          </a:blip>
          <a:srcRect t="28327" r="1316" b="9237"/>
          <a:stretch/>
        </p:blipFill>
        <p:spPr bwMode="auto">
          <a:xfrm>
            <a:off x="1331202" y="3041427"/>
            <a:ext cx="2828169" cy="3181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2" name="Picture 4" descr="No hay ninguna descripción de la foto disponible."/>
          <p:cNvPicPr>
            <a:picLocks noChangeAspect="1" noChangeArrowheads="1"/>
          </p:cNvPicPr>
          <p:nvPr/>
        </p:nvPicPr>
        <p:blipFill rotWithShape="1">
          <a:blip r:embed="rId3">
            <a:extLst>
              <a:ext uri="{28A0092B-C50C-407E-A947-70E740481C1C}">
                <a14:useLocalDpi xmlns:a14="http://schemas.microsoft.com/office/drawing/2010/main" val="0"/>
              </a:ext>
            </a:extLst>
          </a:blip>
          <a:srcRect l="21258" r="25037"/>
          <a:stretch/>
        </p:blipFill>
        <p:spPr bwMode="auto">
          <a:xfrm>
            <a:off x="4361868" y="3041427"/>
            <a:ext cx="3037115" cy="3181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4" name="Picture 6" descr="No hay ninguna descripción de la foto disponible."/>
          <p:cNvPicPr>
            <a:picLocks noChangeAspect="1" noChangeArrowheads="1"/>
          </p:cNvPicPr>
          <p:nvPr/>
        </p:nvPicPr>
        <p:blipFill rotWithShape="1">
          <a:blip r:embed="rId4">
            <a:extLst>
              <a:ext uri="{28A0092B-C50C-407E-A947-70E740481C1C}">
                <a14:useLocalDpi xmlns:a14="http://schemas.microsoft.com/office/drawing/2010/main" val="0"/>
              </a:ext>
            </a:extLst>
          </a:blip>
          <a:srcRect l="20193" r="22975"/>
          <a:stretch/>
        </p:blipFill>
        <p:spPr bwMode="auto">
          <a:xfrm>
            <a:off x="7719519" y="3041427"/>
            <a:ext cx="3285047" cy="3181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724E8C5D-7B53-3CBE-A06B-3A1B0DEA08DF}"/>
              </a:ext>
            </a:extLst>
          </p:cNvPr>
          <p:cNvPicPr>
            <a:picLocks noChangeAspect="1"/>
          </p:cNvPicPr>
          <p:nvPr/>
        </p:nvPicPr>
        <p:blipFill>
          <a:blip r:embed="rId5" cstate="hq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Tree>
    <p:extLst>
      <p:ext uri="{BB962C8B-B14F-4D97-AF65-F5344CB8AC3E}">
        <p14:creationId xmlns:p14="http://schemas.microsoft.com/office/powerpoint/2010/main" val="31386739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363112" y="255430"/>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III. Gestión</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708341" y="917917"/>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posicionamiento del CCPC en el Departamento</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329711" y="917917"/>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1933086" y="1568625"/>
            <a:ext cx="9220106"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Ceremonia descentralizada de colegiatura en la filial o coordinaciones.</a:t>
            </a:r>
            <a:endParaRPr lang="en-US" sz="2000" b="1" i="1" dirty="0">
              <a:solidFill>
                <a:srgbClr val="333399"/>
              </a:solidFill>
              <a:latin typeface="Century Gothic" panose="020B0502020202020204" pitchFamily="34" charset="0"/>
            </a:endParaRPr>
          </a:p>
        </p:txBody>
      </p:sp>
      <p:sp>
        <p:nvSpPr>
          <p:cNvPr id="5" name="CuadroTexto 4">
            <a:extLst>
              <a:ext uri="{FF2B5EF4-FFF2-40B4-BE49-F238E27FC236}">
                <a16:creationId xmlns:a16="http://schemas.microsoft.com/office/drawing/2014/main" id="{070743AC-856A-C6FA-77DD-4FD340CDFB00}"/>
              </a:ext>
            </a:extLst>
          </p:cNvPr>
          <p:cNvSpPr txBox="1"/>
          <p:nvPr/>
        </p:nvSpPr>
        <p:spPr>
          <a:xfrm>
            <a:off x="4520589" y="2370240"/>
            <a:ext cx="3502182" cy="646331"/>
          </a:xfrm>
          <a:prstGeom prst="rect">
            <a:avLst/>
          </a:prstGeom>
          <a:noFill/>
        </p:spPr>
        <p:txBody>
          <a:bodyPr wrap="square" rtlCol="0">
            <a:spAutoFit/>
          </a:bodyPr>
          <a:lstStyle/>
          <a:p>
            <a:r>
              <a:rPr lang="es-PE" dirty="0">
                <a:solidFill>
                  <a:srgbClr val="333399"/>
                </a:solidFill>
              </a:rPr>
              <a:t>1 Colegiatura 06/06/2025</a:t>
            </a:r>
          </a:p>
          <a:p>
            <a:r>
              <a:rPr lang="es-PE" dirty="0">
                <a:solidFill>
                  <a:srgbClr val="333399"/>
                </a:solidFill>
              </a:rPr>
              <a:t> 14 nuevos agremiados</a:t>
            </a:r>
          </a:p>
        </p:txBody>
      </p:sp>
      <p:pic>
        <p:nvPicPr>
          <p:cNvPr id="3" name="Imagen 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09571" y="3545640"/>
            <a:ext cx="3046247" cy="30462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4" name="Picture 2" descr="No hay ninguna descripción de la foto disponi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4256" y="3538188"/>
            <a:ext cx="5428796" cy="30536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No hay ninguna descripción de la foto disponible."/>
          <p:cNvPicPr>
            <a:picLocks noChangeAspect="1" noChangeArrowheads="1"/>
          </p:cNvPicPr>
          <p:nvPr/>
        </p:nvPicPr>
        <p:blipFill rotWithShape="1">
          <a:blip r:embed="rId4">
            <a:extLst>
              <a:ext uri="{28A0092B-C50C-407E-A947-70E740481C1C}">
                <a14:useLocalDpi xmlns:a14="http://schemas.microsoft.com/office/drawing/2010/main" val="0"/>
              </a:ext>
            </a:extLst>
          </a:blip>
          <a:srcRect l="34795" t="34017" r="38151" b="2650"/>
          <a:stretch/>
        </p:blipFill>
        <p:spPr bwMode="auto">
          <a:xfrm>
            <a:off x="9335970" y="3538188"/>
            <a:ext cx="2255020" cy="2969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4" name="Imagen 13">
            <a:extLst>
              <a:ext uri="{FF2B5EF4-FFF2-40B4-BE49-F238E27FC236}">
                <a16:creationId xmlns:a16="http://schemas.microsoft.com/office/drawing/2014/main" id="{724E8C5D-7B53-3CBE-A06B-3A1B0DEA08DF}"/>
              </a:ext>
            </a:extLst>
          </p:cNvPr>
          <p:cNvPicPr>
            <a:picLocks noChangeAspect="1"/>
          </p:cNvPicPr>
          <p:nvPr/>
        </p:nvPicPr>
        <p:blipFill>
          <a:blip r:embed="rId5" cstate="hq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Tree>
    <p:extLst>
      <p:ext uri="{BB962C8B-B14F-4D97-AF65-F5344CB8AC3E}">
        <p14:creationId xmlns:p14="http://schemas.microsoft.com/office/powerpoint/2010/main" val="37663177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87050" y="68445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912861" y="1316165"/>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53649" y="13469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3831397" y="2029508"/>
            <a:ext cx="4927223"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Campañas de actualización de datos</a:t>
            </a:r>
            <a:endParaRPr lang="en-US" sz="2000" b="1" i="1" dirty="0">
              <a:solidFill>
                <a:srgbClr val="333399"/>
              </a:solidFill>
              <a:latin typeface="Century Gothic" panose="020B0502020202020204" pitchFamily="34" charset="0"/>
            </a:endParaRPr>
          </a:p>
        </p:txBody>
      </p:sp>
      <p:pic>
        <p:nvPicPr>
          <p:cNvPr id="1026" name="Picture 2" descr="Puede ser una imagen de tex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3814" y="3142961"/>
            <a:ext cx="3308061" cy="33080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o hay ninguna descripción de la foto disponibl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6608824" y="3142961"/>
            <a:ext cx="3308061" cy="330806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Tree>
    <p:extLst>
      <p:ext uri="{BB962C8B-B14F-4D97-AF65-F5344CB8AC3E}">
        <p14:creationId xmlns:p14="http://schemas.microsoft.com/office/powerpoint/2010/main" val="4213273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87050" y="68445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912861" y="1316165"/>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53649" y="13469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223284" y="1829453"/>
            <a:ext cx="3200774"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Logros a nivel de JDCCP</a:t>
            </a:r>
            <a:endParaRPr lang="en-US" sz="2000" b="1" i="1" dirty="0">
              <a:solidFill>
                <a:srgbClr val="333399"/>
              </a:solidFill>
              <a:latin typeface="Century Gothic" panose="020B0502020202020204" pitchFamily="34" charset="0"/>
            </a:endParaRP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
        <p:nvSpPr>
          <p:cNvPr id="8" name="CuadroTexto 7">
            <a:extLst>
              <a:ext uri="{FF2B5EF4-FFF2-40B4-BE49-F238E27FC236}">
                <a16:creationId xmlns:a16="http://schemas.microsoft.com/office/drawing/2014/main" id="{32E4F898-B8DA-4A15-BE6B-C8AF0A6E1E82}"/>
              </a:ext>
            </a:extLst>
          </p:cNvPr>
          <p:cNvSpPr txBox="1"/>
          <p:nvPr/>
        </p:nvSpPr>
        <p:spPr>
          <a:xfrm>
            <a:off x="856870" y="2581638"/>
            <a:ext cx="2962462" cy="4278094"/>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Participación activa en todas las AGO, tanto presencial como virtual.</a:t>
            </a:r>
          </a:p>
          <a:p>
            <a:pPr marL="342900" indent="-342900" algn="just">
              <a:buFont typeface="Wingdings" panose="05000000000000000000" pitchFamily="2" charset="2"/>
              <a:buChar char="q"/>
            </a:pPr>
            <a:endParaRPr lang="es-ES" sz="1600" b="1" dirty="0">
              <a:solidFill>
                <a:srgbClr val="333399"/>
              </a:solidFill>
              <a:latin typeface="Century Gothic" panose="020B0502020202020204" pitchFamily="34" charset="0"/>
            </a:endParaRPr>
          </a:p>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Presencia en el CTNP, los CTN(12 de 16) </a:t>
            </a:r>
          </a:p>
          <a:p>
            <a:pPr marL="342900" indent="-342900" algn="just">
              <a:buFont typeface="Wingdings" panose="05000000000000000000" pitchFamily="2" charset="2"/>
              <a:buChar char="q"/>
            </a:pPr>
            <a:endParaRPr lang="es-ES" sz="1600" b="1" dirty="0">
              <a:solidFill>
                <a:srgbClr val="333399"/>
              </a:solidFill>
              <a:latin typeface="Century Gothic" panose="020B0502020202020204" pitchFamily="34" charset="0"/>
            </a:endParaRPr>
          </a:p>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Asistencia presencial a 2 de los 6 eventos nacionales: CONAFIN y CONANIIF. Fue diferente en 2024.</a:t>
            </a:r>
          </a:p>
          <a:p>
            <a:pPr marL="342900" indent="-342900" algn="just">
              <a:buFont typeface="Wingdings" panose="05000000000000000000" pitchFamily="2" charset="2"/>
              <a:buChar char="q"/>
            </a:pPr>
            <a:endParaRPr lang="es-ES" sz="1600" b="1" dirty="0">
              <a:solidFill>
                <a:srgbClr val="333399"/>
              </a:solidFill>
              <a:latin typeface="Century Gothic" panose="020B0502020202020204" pitchFamily="34" charset="0"/>
            </a:endParaRPr>
          </a:p>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Asistencia a eventos académicos: Crecer 2025 y aniversarios JDCCP</a:t>
            </a:r>
            <a:endParaRPr lang="en-US" sz="1600" b="1" dirty="0">
              <a:solidFill>
                <a:srgbClr val="333399"/>
              </a:solidFill>
              <a:latin typeface="Century Gothic" panose="020B0502020202020204" pitchFamily="34" charset="0"/>
            </a:endParaRPr>
          </a:p>
        </p:txBody>
      </p:sp>
      <p:pic>
        <p:nvPicPr>
          <p:cNvPr id="11" name="Imagen 10">
            <a:extLst>
              <a:ext uri="{FF2B5EF4-FFF2-40B4-BE49-F238E27FC236}">
                <a16:creationId xmlns:a16="http://schemas.microsoft.com/office/drawing/2014/main" id="{9B7A4272-428A-4E17-BA96-77BA431DA6E8}"/>
              </a:ext>
            </a:extLst>
          </p:cNvPr>
          <p:cNvPicPr>
            <a:picLocks noChangeAspect="1"/>
          </p:cNvPicPr>
          <p:nvPr/>
        </p:nvPicPr>
        <p:blipFill>
          <a:blip r:embed="rId4"/>
          <a:stretch>
            <a:fillRect/>
          </a:stretch>
        </p:blipFill>
        <p:spPr>
          <a:xfrm>
            <a:off x="3901933" y="3429001"/>
            <a:ext cx="6044235" cy="3240800"/>
          </a:xfrm>
          <a:prstGeom prst="rect">
            <a:avLst/>
          </a:prstGeom>
        </p:spPr>
      </p:pic>
      <p:pic>
        <p:nvPicPr>
          <p:cNvPr id="4" name="Imagen 3">
            <a:extLst>
              <a:ext uri="{FF2B5EF4-FFF2-40B4-BE49-F238E27FC236}">
                <a16:creationId xmlns:a16="http://schemas.microsoft.com/office/drawing/2014/main" id="{FCC6A6E8-9D32-43F2-A0D9-26C16878FD89}"/>
              </a:ext>
            </a:extLst>
          </p:cNvPr>
          <p:cNvPicPr>
            <a:picLocks noChangeAspect="1"/>
          </p:cNvPicPr>
          <p:nvPr/>
        </p:nvPicPr>
        <p:blipFill>
          <a:blip r:embed="rId5"/>
          <a:stretch>
            <a:fillRect/>
          </a:stretch>
        </p:blipFill>
        <p:spPr>
          <a:xfrm>
            <a:off x="9652716" y="2011111"/>
            <a:ext cx="2266950" cy="4029075"/>
          </a:xfrm>
          <a:prstGeom prst="rect">
            <a:avLst/>
          </a:prstGeom>
        </p:spPr>
      </p:pic>
    </p:spTree>
    <p:extLst>
      <p:ext uri="{BB962C8B-B14F-4D97-AF65-F5344CB8AC3E}">
        <p14:creationId xmlns:p14="http://schemas.microsoft.com/office/powerpoint/2010/main" val="15017026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87050" y="68445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912861" y="1316165"/>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53649" y="13469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223284" y="1829453"/>
            <a:ext cx="3200774"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Logros a nivel de JDCCP</a:t>
            </a:r>
            <a:endParaRPr lang="en-US" sz="2000" b="1" i="1" dirty="0">
              <a:solidFill>
                <a:srgbClr val="333399"/>
              </a:solidFill>
              <a:latin typeface="Century Gothic" panose="020B0502020202020204" pitchFamily="34" charset="0"/>
            </a:endParaRP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pic>
        <p:nvPicPr>
          <p:cNvPr id="4" name="Imagen 3">
            <a:extLst>
              <a:ext uri="{FF2B5EF4-FFF2-40B4-BE49-F238E27FC236}">
                <a16:creationId xmlns:a16="http://schemas.microsoft.com/office/drawing/2014/main" id="{DF4742A0-EFF0-4294-8176-76F1E0D9BC8A}"/>
              </a:ext>
            </a:extLst>
          </p:cNvPr>
          <p:cNvPicPr>
            <a:picLocks noChangeAspect="1"/>
          </p:cNvPicPr>
          <p:nvPr/>
        </p:nvPicPr>
        <p:blipFill>
          <a:blip r:embed="rId4"/>
          <a:stretch>
            <a:fillRect/>
          </a:stretch>
        </p:blipFill>
        <p:spPr>
          <a:xfrm>
            <a:off x="1036109" y="2430080"/>
            <a:ext cx="3999371" cy="2637660"/>
          </a:xfrm>
          <a:prstGeom prst="rect">
            <a:avLst/>
          </a:prstGeom>
        </p:spPr>
      </p:pic>
      <p:pic>
        <p:nvPicPr>
          <p:cNvPr id="10" name="Imagen 9">
            <a:extLst>
              <a:ext uri="{FF2B5EF4-FFF2-40B4-BE49-F238E27FC236}">
                <a16:creationId xmlns:a16="http://schemas.microsoft.com/office/drawing/2014/main" id="{19782323-7D2D-472F-9C53-43DBA8786892}"/>
              </a:ext>
            </a:extLst>
          </p:cNvPr>
          <p:cNvPicPr>
            <a:picLocks noChangeAspect="1"/>
          </p:cNvPicPr>
          <p:nvPr/>
        </p:nvPicPr>
        <p:blipFill>
          <a:blip r:embed="rId5"/>
          <a:stretch>
            <a:fillRect/>
          </a:stretch>
        </p:blipFill>
        <p:spPr>
          <a:xfrm>
            <a:off x="7793154" y="2348929"/>
            <a:ext cx="3479882" cy="2435368"/>
          </a:xfrm>
          <a:prstGeom prst="rect">
            <a:avLst/>
          </a:prstGeom>
        </p:spPr>
      </p:pic>
      <p:pic>
        <p:nvPicPr>
          <p:cNvPr id="14" name="Imagen 13">
            <a:extLst>
              <a:ext uri="{FF2B5EF4-FFF2-40B4-BE49-F238E27FC236}">
                <a16:creationId xmlns:a16="http://schemas.microsoft.com/office/drawing/2014/main" id="{1111C2DE-1204-4DB6-8C69-08F26F928075}"/>
              </a:ext>
            </a:extLst>
          </p:cNvPr>
          <p:cNvPicPr>
            <a:picLocks noChangeAspect="1"/>
          </p:cNvPicPr>
          <p:nvPr/>
        </p:nvPicPr>
        <p:blipFill>
          <a:blip r:embed="rId6"/>
          <a:stretch>
            <a:fillRect/>
          </a:stretch>
        </p:blipFill>
        <p:spPr>
          <a:xfrm>
            <a:off x="3490922" y="4483220"/>
            <a:ext cx="4665497" cy="2374780"/>
          </a:xfrm>
          <a:prstGeom prst="rect">
            <a:avLst/>
          </a:prstGeom>
        </p:spPr>
      </p:pic>
      <p:sp>
        <p:nvSpPr>
          <p:cNvPr id="15" name="CuadroTexto 14">
            <a:extLst>
              <a:ext uri="{FF2B5EF4-FFF2-40B4-BE49-F238E27FC236}">
                <a16:creationId xmlns:a16="http://schemas.microsoft.com/office/drawing/2014/main" id="{B328F800-F25D-468A-8DA6-84C2272F1035}"/>
              </a:ext>
            </a:extLst>
          </p:cNvPr>
          <p:cNvSpPr txBox="1"/>
          <p:nvPr/>
        </p:nvSpPr>
        <p:spPr>
          <a:xfrm>
            <a:off x="5165676" y="2464880"/>
            <a:ext cx="2495888" cy="1323439"/>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Actividades de confraternidad.</a:t>
            </a:r>
          </a:p>
          <a:p>
            <a:pPr marL="342900" indent="-342900" algn="just">
              <a:buFont typeface="Wingdings" panose="05000000000000000000" pitchFamily="2" charset="2"/>
              <a:buChar char="q"/>
            </a:pPr>
            <a:endParaRPr lang="es-ES" sz="1600" b="1" dirty="0">
              <a:solidFill>
                <a:srgbClr val="333399"/>
              </a:solidFill>
              <a:latin typeface="Century Gothic" panose="020B0502020202020204" pitchFamily="34" charset="0"/>
            </a:endParaRPr>
          </a:p>
          <a:p>
            <a:pPr marL="342900" indent="-342900" algn="just">
              <a:buFont typeface="Wingdings" panose="05000000000000000000" pitchFamily="2" charset="2"/>
              <a:buChar char="q"/>
            </a:pPr>
            <a:r>
              <a:rPr lang="es-ES" sz="1600" b="1" dirty="0">
                <a:solidFill>
                  <a:srgbClr val="333399"/>
                </a:solidFill>
                <a:latin typeface="Century Gothic" panose="020B0502020202020204" pitchFamily="34" charset="0"/>
              </a:rPr>
              <a:t>Actividades deportivas.</a:t>
            </a:r>
            <a:endParaRPr lang="en-US" sz="1600" b="1" dirty="0">
              <a:solidFill>
                <a:srgbClr val="333399"/>
              </a:solidFill>
              <a:latin typeface="Century Gothic" panose="020B0502020202020204" pitchFamily="34" charset="0"/>
            </a:endParaRPr>
          </a:p>
        </p:txBody>
      </p:sp>
      <p:sp>
        <p:nvSpPr>
          <p:cNvPr id="16" name="CuadroTexto 15">
            <a:extLst>
              <a:ext uri="{FF2B5EF4-FFF2-40B4-BE49-F238E27FC236}">
                <a16:creationId xmlns:a16="http://schemas.microsoft.com/office/drawing/2014/main" id="{D4E113A9-ED2A-4520-8FD6-F3D7911638E4}"/>
              </a:ext>
            </a:extLst>
          </p:cNvPr>
          <p:cNvSpPr txBox="1"/>
          <p:nvPr/>
        </p:nvSpPr>
        <p:spPr>
          <a:xfrm>
            <a:off x="8880201" y="5034003"/>
            <a:ext cx="2394858" cy="1200329"/>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ü"/>
            </a:pPr>
            <a:r>
              <a:rPr lang="es-ES" b="1" dirty="0">
                <a:solidFill>
                  <a:srgbClr val="FF3300"/>
                </a:solidFill>
                <a:latin typeface="Century Gothic" panose="020B0502020202020204" pitchFamily="34" charset="0"/>
              </a:rPr>
              <a:t>Se participó en proceso de elecciones CD 2026-2027</a:t>
            </a:r>
            <a:endParaRPr lang="en-US" b="1" dirty="0">
              <a:solidFill>
                <a:srgbClr val="FF3300"/>
              </a:solidFill>
              <a:latin typeface="Century Gothic" panose="020B0502020202020204" pitchFamily="34" charset="0"/>
            </a:endParaRPr>
          </a:p>
        </p:txBody>
      </p:sp>
    </p:spTree>
    <p:extLst>
      <p:ext uri="{BB962C8B-B14F-4D97-AF65-F5344CB8AC3E}">
        <p14:creationId xmlns:p14="http://schemas.microsoft.com/office/powerpoint/2010/main" val="33844487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87050" y="68445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912861" y="1316165"/>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53649" y="13469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223283" y="1829453"/>
            <a:ext cx="3770789"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Asistencia a CIC Paraguay</a:t>
            </a:r>
            <a:endParaRPr lang="en-US" sz="2000" b="1" i="1" dirty="0">
              <a:solidFill>
                <a:srgbClr val="333399"/>
              </a:solidFill>
              <a:latin typeface="Century Gothic" panose="020B0502020202020204" pitchFamily="34" charset="0"/>
            </a:endParaRP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
        <p:nvSpPr>
          <p:cNvPr id="15" name="CuadroTexto 14">
            <a:extLst>
              <a:ext uri="{FF2B5EF4-FFF2-40B4-BE49-F238E27FC236}">
                <a16:creationId xmlns:a16="http://schemas.microsoft.com/office/drawing/2014/main" id="{B328F800-F25D-468A-8DA6-84C2272F1035}"/>
              </a:ext>
            </a:extLst>
          </p:cNvPr>
          <p:cNvSpPr txBox="1"/>
          <p:nvPr/>
        </p:nvSpPr>
        <p:spPr>
          <a:xfrm>
            <a:off x="1417151" y="2555269"/>
            <a:ext cx="2991419" cy="1169551"/>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q"/>
            </a:pPr>
            <a:r>
              <a:rPr lang="es-ES" sz="1400" b="1" dirty="0">
                <a:solidFill>
                  <a:srgbClr val="333399"/>
                </a:solidFill>
                <a:latin typeface="Century Gothic" panose="020B0502020202020204" pitchFamily="34" charset="0"/>
              </a:rPr>
              <a:t>Participación con CPC Salustiano Chávez, miembro de una Comisión CIC.</a:t>
            </a:r>
          </a:p>
          <a:p>
            <a:pPr marL="342900" indent="-342900" algn="just">
              <a:buFont typeface="Wingdings" panose="05000000000000000000" pitchFamily="2" charset="2"/>
              <a:buChar char="q"/>
            </a:pPr>
            <a:endParaRPr lang="es-ES" sz="1400" b="1" dirty="0">
              <a:solidFill>
                <a:srgbClr val="333399"/>
              </a:solidFill>
              <a:latin typeface="Century Gothic" panose="020B0502020202020204" pitchFamily="34" charset="0"/>
            </a:endParaRPr>
          </a:p>
          <a:p>
            <a:pPr marL="342900" indent="-342900" algn="just">
              <a:buFont typeface="Wingdings" panose="05000000000000000000" pitchFamily="2" charset="2"/>
              <a:buChar char="q"/>
            </a:pPr>
            <a:r>
              <a:rPr lang="es-ES" sz="1400" b="1" dirty="0">
                <a:solidFill>
                  <a:srgbClr val="333399"/>
                </a:solidFill>
                <a:latin typeface="Century Gothic" panose="020B0502020202020204" pitchFamily="34" charset="0"/>
              </a:rPr>
              <a:t>Representación como país.</a:t>
            </a:r>
            <a:endParaRPr lang="en-US" sz="1400" b="1" dirty="0">
              <a:solidFill>
                <a:srgbClr val="333399"/>
              </a:solidFill>
              <a:latin typeface="Century Gothic" panose="020B0502020202020204" pitchFamily="34" charset="0"/>
            </a:endParaRPr>
          </a:p>
        </p:txBody>
      </p:sp>
      <p:sp>
        <p:nvSpPr>
          <p:cNvPr id="16" name="CuadroTexto 15">
            <a:extLst>
              <a:ext uri="{FF2B5EF4-FFF2-40B4-BE49-F238E27FC236}">
                <a16:creationId xmlns:a16="http://schemas.microsoft.com/office/drawing/2014/main" id="{D4E113A9-ED2A-4520-8FD6-F3D7911638E4}"/>
              </a:ext>
            </a:extLst>
          </p:cNvPr>
          <p:cNvSpPr txBox="1"/>
          <p:nvPr/>
        </p:nvSpPr>
        <p:spPr>
          <a:xfrm>
            <a:off x="10229581" y="4299480"/>
            <a:ext cx="1837728" cy="1600438"/>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ü"/>
            </a:pPr>
            <a:r>
              <a:rPr lang="es-ES" sz="1400" b="1" dirty="0">
                <a:solidFill>
                  <a:srgbClr val="FF3300"/>
                </a:solidFill>
                <a:latin typeface="Century Gothic" panose="020B0502020202020204" pitchFamily="34" charset="0"/>
              </a:rPr>
              <a:t>Con el nuevo Presidente de la AIC. CPA Nelson Hahn Jacobo. Republica Dominicana</a:t>
            </a:r>
            <a:endParaRPr lang="en-US" sz="1400" b="1" dirty="0">
              <a:solidFill>
                <a:srgbClr val="FF3300"/>
              </a:solidFill>
              <a:latin typeface="Century Gothic" panose="020B0502020202020204" pitchFamily="34" charset="0"/>
            </a:endParaRPr>
          </a:p>
        </p:txBody>
      </p:sp>
      <p:pic>
        <p:nvPicPr>
          <p:cNvPr id="5" name="Imagen 4">
            <a:extLst>
              <a:ext uri="{FF2B5EF4-FFF2-40B4-BE49-F238E27FC236}">
                <a16:creationId xmlns:a16="http://schemas.microsoft.com/office/drawing/2014/main" id="{76117AA5-CFE5-4A0D-94BB-933AD1F41036}"/>
              </a:ext>
            </a:extLst>
          </p:cNvPr>
          <p:cNvPicPr>
            <a:picLocks noChangeAspect="1"/>
          </p:cNvPicPr>
          <p:nvPr/>
        </p:nvPicPr>
        <p:blipFill>
          <a:blip r:embed="rId4"/>
          <a:stretch>
            <a:fillRect/>
          </a:stretch>
        </p:blipFill>
        <p:spPr>
          <a:xfrm>
            <a:off x="1286411" y="3978206"/>
            <a:ext cx="3722337" cy="2256126"/>
          </a:xfrm>
          <a:prstGeom prst="rect">
            <a:avLst/>
          </a:prstGeom>
        </p:spPr>
      </p:pic>
      <p:pic>
        <p:nvPicPr>
          <p:cNvPr id="11" name="Imagen 10">
            <a:extLst>
              <a:ext uri="{FF2B5EF4-FFF2-40B4-BE49-F238E27FC236}">
                <a16:creationId xmlns:a16="http://schemas.microsoft.com/office/drawing/2014/main" id="{182A6819-E4E7-4400-A89E-231A9AA5EEED}"/>
              </a:ext>
            </a:extLst>
          </p:cNvPr>
          <p:cNvPicPr>
            <a:picLocks noChangeAspect="1"/>
          </p:cNvPicPr>
          <p:nvPr/>
        </p:nvPicPr>
        <p:blipFill>
          <a:blip r:embed="rId5"/>
          <a:stretch>
            <a:fillRect/>
          </a:stretch>
        </p:blipFill>
        <p:spPr>
          <a:xfrm>
            <a:off x="5145685" y="2980416"/>
            <a:ext cx="2333625" cy="3848100"/>
          </a:xfrm>
          <a:prstGeom prst="rect">
            <a:avLst/>
          </a:prstGeom>
        </p:spPr>
      </p:pic>
      <p:pic>
        <p:nvPicPr>
          <p:cNvPr id="17" name="Imagen 16">
            <a:extLst>
              <a:ext uri="{FF2B5EF4-FFF2-40B4-BE49-F238E27FC236}">
                <a16:creationId xmlns:a16="http://schemas.microsoft.com/office/drawing/2014/main" id="{4A219B49-92EE-415F-BE81-C26542CD768B}"/>
              </a:ext>
            </a:extLst>
          </p:cNvPr>
          <p:cNvPicPr>
            <a:picLocks noChangeAspect="1"/>
          </p:cNvPicPr>
          <p:nvPr/>
        </p:nvPicPr>
        <p:blipFill>
          <a:blip r:embed="rId6"/>
          <a:stretch>
            <a:fillRect/>
          </a:stretch>
        </p:blipFill>
        <p:spPr>
          <a:xfrm>
            <a:off x="7616247" y="2363724"/>
            <a:ext cx="2228850" cy="4010025"/>
          </a:xfrm>
          <a:prstGeom prst="rect">
            <a:avLst/>
          </a:prstGeom>
        </p:spPr>
      </p:pic>
    </p:spTree>
    <p:extLst>
      <p:ext uri="{BB962C8B-B14F-4D97-AF65-F5344CB8AC3E}">
        <p14:creationId xmlns:p14="http://schemas.microsoft.com/office/powerpoint/2010/main" val="2125893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487050" y="68445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IV. Institucional</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912861" y="1316165"/>
            <a:ext cx="11035787" cy="400110"/>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una gestión institucional con resultados</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453649" y="1346943"/>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2.</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223283" y="1829453"/>
            <a:ext cx="3770789" cy="400110"/>
          </a:xfrm>
          <a:prstGeom prst="rect">
            <a:avLst/>
          </a:prstGeom>
          <a:noFill/>
          <a:ln>
            <a:solidFill>
              <a:srgbClr val="5454D4"/>
            </a:solidFill>
          </a:ln>
        </p:spPr>
        <p:txBody>
          <a:bodyPr wrap="square">
            <a:spAutoFit/>
          </a:bodyPr>
          <a:lstStyle/>
          <a:p>
            <a:pPr algn="just"/>
            <a:r>
              <a:rPr lang="es-ES" sz="2000" b="1" dirty="0">
                <a:solidFill>
                  <a:srgbClr val="333399"/>
                </a:solidFill>
                <a:latin typeface="Century Gothic" panose="020B0502020202020204" pitchFamily="34" charset="0"/>
              </a:rPr>
              <a:t>Asistencia a CIC Paraguay</a:t>
            </a:r>
            <a:endParaRPr lang="en-US" sz="2000" b="1" i="1" dirty="0">
              <a:solidFill>
                <a:srgbClr val="333399"/>
              </a:solidFill>
              <a:latin typeface="Century Gothic" panose="020B0502020202020204" pitchFamily="34" charset="0"/>
            </a:endParaRP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
        <p:nvSpPr>
          <p:cNvPr id="15" name="CuadroTexto 14">
            <a:extLst>
              <a:ext uri="{FF2B5EF4-FFF2-40B4-BE49-F238E27FC236}">
                <a16:creationId xmlns:a16="http://schemas.microsoft.com/office/drawing/2014/main" id="{B328F800-F25D-468A-8DA6-84C2272F1035}"/>
              </a:ext>
            </a:extLst>
          </p:cNvPr>
          <p:cNvSpPr txBox="1"/>
          <p:nvPr/>
        </p:nvSpPr>
        <p:spPr>
          <a:xfrm>
            <a:off x="3810632" y="2293607"/>
            <a:ext cx="2991419" cy="738664"/>
          </a:xfrm>
          <a:prstGeom prst="rect">
            <a:avLst/>
          </a:prstGeom>
          <a:noFill/>
          <a:ln>
            <a:solidFill>
              <a:srgbClr val="5454D4"/>
            </a:solidFill>
          </a:ln>
        </p:spPr>
        <p:txBody>
          <a:bodyPr wrap="square">
            <a:spAutoFit/>
          </a:bodyPr>
          <a:lstStyle/>
          <a:p>
            <a:pPr algn="just"/>
            <a:r>
              <a:rPr lang="es-ES" sz="1400" b="1" dirty="0">
                <a:solidFill>
                  <a:srgbClr val="333399"/>
                </a:solidFill>
                <a:latin typeface="Century Gothic" panose="020B0502020202020204" pitchFamily="34" charset="0"/>
              </a:rPr>
              <a:t>Reconocimiento a la delegación más numerosa de la CIC, el Perú.</a:t>
            </a:r>
            <a:endParaRPr lang="en-US" sz="1400" b="1" dirty="0">
              <a:solidFill>
                <a:srgbClr val="333399"/>
              </a:solidFill>
              <a:latin typeface="Century Gothic" panose="020B0502020202020204" pitchFamily="34" charset="0"/>
            </a:endParaRPr>
          </a:p>
        </p:txBody>
      </p:sp>
      <p:sp>
        <p:nvSpPr>
          <p:cNvPr id="16" name="CuadroTexto 15">
            <a:extLst>
              <a:ext uri="{FF2B5EF4-FFF2-40B4-BE49-F238E27FC236}">
                <a16:creationId xmlns:a16="http://schemas.microsoft.com/office/drawing/2014/main" id="{D4E113A9-ED2A-4520-8FD6-F3D7911638E4}"/>
              </a:ext>
            </a:extLst>
          </p:cNvPr>
          <p:cNvSpPr txBox="1"/>
          <p:nvPr/>
        </p:nvSpPr>
        <p:spPr>
          <a:xfrm>
            <a:off x="10554303" y="2662939"/>
            <a:ext cx="1618917" cy="3754874"/>
          </a:xfrm>
          <a:prstGeom prst="rect">
            <a:avLst/>
          </a:prstGeom>
          <a:noFill/>
          <a:ln>
            <a:solidFill>
              <a:srgbClr val="5454D4"/>
            </a:solidFill>
          </a:ln>
        </p:spPr>
        <p:txBody>
          <a:bodyPr wrap="square">
            <a:spAutoFit/>
          </a:bodyPr>
          <a:lstStyle/>
          <a:p>
            <a:pPr algn="just"/>
            <a:r>
              <a:rPr lang="es-ES" sz="1400" b="1" dirty="0">
                <a:solidFill>
                  <a:srgbClr val="FF3300"/>
                </a:solidFill>
                <a:latin typeface="Century Gothic" panose="020B0502020202020204" pitchFamily="34" charset="0"/>
              </a:rPr>
              <a:t>Participación con estampa peruana muy aplaudida.</a:t>
            </a:r>
          </a:p>
          <a:p>
            <a:pPr algn="just"/>
            <a:endParaRPr lang="es-ES" sz="1400" b="1" dirty="0">
              <a:solidFill>
                <a:srgbClr val="FF3300"/>
              </a:solidFill>
              <a:latin typeface="Century Gothic" panose="020B0502020202020204" pitchFamily="34" charset="0"/>
            </a:endParaRPr>
          </a:p>
          <a:p>
            <a:pPr algn="just"/>
            <a:r>
              <a:rPr lang="es-ES" sz="1400" b="1" dirty="0">
                <a:solidFill>
                  <a:srgbClr val="FF3300"/>
                </a:solidFill>
                <a:latin typeface="Century Gothic" panose="020B0502020202020204" pitchFamily="34" charset="0"/>
              </a:rPr>
              <a:t>Paso de la corte imperial.</a:t>
            </a:r>
          </a:p>
          <a:p>
            <a:pPr algn="just"/>
            <a:endParaRPr lang="es-ES" sz="1400" b="1" dirty="0">
              <a:solidFill>
                <a:srgbClr val="FF3300"/>
              </a:solidFill>
              <a:latin typeface="Century Gothic" panose="020B0502020202020204" pitchFamily="34" charset="0"/>
            </a:endParaRPr>
          </a:p>
          <a:p>
            <a:pPr algn="just"/>
            <a:r>
              <a:rPr lang="es-ES" sz="1400" b="1" dirty="0">
                <a:solidFill>
                  <a:srgbClr val="FF3300"/>
                </a:solidFill>
                <a:latin typeface="Century Gothic" panose="020B0502020202020204" pitchFamily="34" charset="0"/>
              </a:rPr>
              <a:t>Danza de la Sierra(Huaylas)</a:t>
            </a:r>
          </a:p>
          <a:p>
            <a:pPr algn="just"/>
            <a:endParaRPr lang="es-ES" sz="1400" b="1" dirty="0">
              <a:solidFill>
                <a:srgbClr val="FF3300"/>
              </a:solidFill>
              <a:latin typeface="Century Gothic" panose="020B0502020202020204" pitchFamily="34" charset="0"/>
            </a:endParaRPr>
          </a:p>
          <a:p>
            <a:pPr algn="just"/>
            <a:r>
              <a:rPr lang="es-ES" sz="1400" b="1" dirty="0">
                <a:solidFill>
                  <a:srgbClr val="FF3300"/>
                </a:solidFill>
                <a:latin typeface="Century Gothic" panose="020B0502020202020204" pitchFamily="34" charset="0"/>
              </a:rPr>
              <a:t>Danza de la Costa(marinera)</a:t>
            </a:r>
          </a:p>
          <a:p>
            <a:pPr algn="just"/>
            <a:endParaRPr lang="es-ES" sz="1400" b="1" dirty="0">
              <a:solidFill>
                <a:srgbClr val="FF3300"/>
              </a:solidFill>
              <a:latin typeface="Century Gothic" panose="020B0502020202020204" pitchFamily="34" charset="0"/>
            </a:endParaRPr>
          </a:p>
          <a:p>
            <a:pPr algn="just"/>
            <a:r>
              <a:rPr lang="es-ES" sz="1400" b="1" dirty="0">
                <a:solidFill>
                  <a:srgbClr val="FF3300"/>
                </a:solidFill>
                <a:latin typeface="Century Gothic" panose="020B0502020202020204" pitchFamily="34" charset="0"/>
              </a:rPr>
              <a:t>Cierre de fiesta bailando todos los peruanos</a:t>
            </a:r>
            <a:endParaRPr lang="en-US" sz="1400" b="1" dirty="0">
              <a:solidFill>
                <a:srgbClr val="FF3300"/>
              </a:solidFill>
              <a:latin typeface="Century Gothic" panose="020B0502020202020204" pitchFamily="34" charset="0"/>
            </a:endParaRPr>
          </a:p>
        </p:txBody>
      </p:sp>
      <p:pic>
        <p:nvPicPr>
          <p:cNvPr id="8" name="Imagen 7">
            <a:extLst>
              <a:ext uri="{FF2B5EF4-FFF2-40B4-BE49-F238E27FC236}">
                <a16:creationId xmlns:a16="http://schemas.microsoft.com/office/drawing/2014/main" id="{79E5EA0A-5DA2-451F-B3F9-1692AAF592CB}"/>
              </a:ext>
            </a:extLst>
          </p:cNvPr>
          <p:cNvPicPr>
            <a:picLocks noChangeAspect="1"/>
          </p:cNvPicPr>
          <p:nvPr/>
        </p:nvPicPr>
        <p:blipFill>
          <a:blip r:embed="rId4"/>
          <a:stretch>
            <a:fillRect/>
          </a:stretch>
        </p:blipFill>
        <p:spPr>
          <a:xfrm>
            <a:off x="1172791" y="2788897"/>
            <a:ext cx="2257425" cy="4076700"/>
          </a:xfrm>
          <a:prstGeom prst="rect">
            <a:avLst/>
          </a:prstGeom>
        </p:spPr>
      </p:pic>
      <p:pic>
        <p:nvPicPr>
          <p:cNvPr id="13" name="Imagen 12">
            <a:extLst>
              <a:ext uri="{FF2B5EF4-FFF2-40B4-BE49-F238E27FC236}">
                <a16:creationId xmlns:a16="http://schemas.microsoft.com/office/drawing/2014/main" id="{F2AF5B43-5A03-4692-8D35-8343C662929B}"/>
              </a:ext>
            </a:extLst>
          </p:cNvPr>
          <p:cNvPicPr>
            <a:picLocks noChangeAspect="1"/>
          </p:cNvPicPr>
          <p:nvPr/>
        </p:nvPicPr>
        <p:blipFill>
          <a:blip r:embed="rId5"/>
          <a:stretch>
            <a:fillRect/>
          </a:stretch>
        </p:blipFill>
        <p:spPr>
          <a:xfrm>
            <a:off x="3726758" y="3148932"/>
            <a:ext cx="3159165" cy="3716665"/>
          </a:xfrm>
          <a:prstGeom prst="rect">
            <a:avLst/>
          </a:prstGeom>
        </p:spPr>
      </p:pic>
      <p:pic>
        <p:nvPicPr>
          <p:cNvPr id="18" name="Imagen 17">
            <a:extLst>
              <a:ext uri="{FF2B5EF4-FFF2-40B4-BE49-F238E27FC236}">
                <a16:creationId xmlns:a16="http://schemas.microsoft.com/office/drawing/2014/main" id="{E028DC18-9CE4-461F-869A-E09004C16EC8}"/>
              </a:ext>
            </a:extLst>
          </p:cNvPr>
          <p:cNvPicPr>
            <a:picLocks noChangeAspect="1"/>
          </p:cNvPicPr>
          <p:nvPr/>
        </p:nvPicPr>
        <p:blipFill>
          <a:blip r:embed="rId6"/>
          <a:stretch>
            <a:fillRect/>
          </a:stretch>
        </p:blipFill>
        <p:spPr>
          <a:xfrm>
            <a:off x="7182468" y="2427818"/>
            <a:ext cx="3267075" cy="4333875"/>
          </a:xfrm>
          <a:prstGeom prst="rect">
            <a:avLst/>
          </a:prstGeom>
        </p:spPr>
      </p:pic>
    </p:spTree>
    <p:extLst>
      <p:ext uri="{BB962C8B-B14F-4D97-AF65-F5344CB8AC3E}">
        <p14:creationId xmlns:p14="http://schemas.microsoft.com/office/powerpoint/2010/main" val="30384961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4637888" y="957056"/>
            <a:ext cx="2916223"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r>
              <a:rPr lang="es-ES" altLang="es-PE" sz="2400" dirty="0">
                <a:solidFill>
                  <a:srgbClr val="333399"/>
                </a:solidFill>
                <a:latin typeface="Century Gothic" panose="020B0502020202020204" pitchFamily="34" charset="0"/>
              </a:rPr>
              <a:t>AGRADECIMIENTO</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4223283" y="1829453"/>
            <a:ext cx="3770789" cy="3785652"/>
          </a:xfrm>
          <a:prstGeom prst="rect">
            <a:avLst/>
          </a:prstGeom>
          <a:noFill/>
          <a:ln>
            <a:solidFill>
              <a:srgbClr val="5454D4"/>
            </a:solidFill>
          </a:ln>
        </p:spPr>
        <p:txBody>
          <a:bodyPr wrap="square">
            <a:spAutoFit/>
          </a:bodyPr>
          <a:lstStyle/>
          <a:p>
            <a:pPr marL="342900" indent="-342900" algn="just">
              <a:buFont typeface="Wingdings" panose="05000000000000000000" pitchFamily="2" charset="2"/>
              <a:buChar char="ü"/>
            </a:pPr>
            <a:r>
              <a:rPr lang="es-ES" sz="1600" b="1" dirty="0">
                <a:solidFill>
                  <a:srgbClr val="FF3300"/>
                </a:solidFill>
                <a:latin typeface="Century Gothic" panose="020B0502020202020204" pitchFamily="34" charset="0"/>
              </a:rPr>
              <a:t>A los colegas que nos dieron la oportunidad de servir a nuestro colegio.</a:t>
            </a:r>
          </a:p>
          <a:p>
            <a:pPr marL="342900" indent="-342900" algn="just">
              <a:buFont typeface="Wingdings" panose="05000000000000000000" pitchFamily="2" charset="2"/>
              <a:buChar char="ü"/>
            </a:pPr>
            <a:endParaRPr lang="es-ES" sz="1600" b="1" dirty="0">
              <a:solidFill>
                <a:srgbClr val="FF3300"/>
              </a:solidFill>
              <a:latin typeface="Century Gothic" panose="020B0502020202020204" pitchFamily="34" charset="0"/>
            </a:endParaRPr>
          </a:p>
          <a:p>
            <a:pPr marL="342900" indent="-342900" algn="just">
              <a:buFont typeface="Wingdings" panose="05000000000000000000" pitchFamily="2" charset="2"/>
              <a:buChar char="ü"/>
            </a:pPr>
            <a:r>
              <a:rPr lang="es-ES" sz="1600" b="1" dirty="0">
                <a:solidFill>
                  <a:srgbClr val="FF3300"/>
                </a:solidFill>
                <a:latin typeface="Century Gothic" panose="020B0502020202020204" pitchFamily="34" charset="0"/>
              </a:rPr>
              <a:t>A los que en el camino se acoplaron y apoyaron nuestra gestión desinteresadamente.</a:t>
            </a:r>
          </a:p>
          <a:p>
            <a:pPr marL="342900" indent="-342900" algn="just">
              <a:buFont typeface="Wingdings" panose="05000000000000000000" pitchFamily="2" charset="2"/>
              <a:buChar char="ü"/>
            </a:pPr>
            <a:endParaRPr lang="es-ES" sz="1600" b="1" dirty="0">
              <a:solidFill>
                <a:srgbClr val="FF3300"/>
              </a:solidFill>
              <a:latin typeface="Century Gothic" panose="020B0502020202020204" pitchFamily="34" charset="0"/>
            </a:endParaRPr>
          </a:p>
          <a:p>
            <a:pPr marL="342900" indent="-342900" algn="just">
              <a:buFont typeface="Wingdings" panose="05000000000000000000" pitchFamily="2" charset="2"/>
              <a:buChar char="ü"/>
            </a:pPr>
            <a:r>
              <a:rPr lang="es-ES" sz="1600" b="1" dirty="0">
                <a:solidFill>
                  <a:srgbClr val="FF3300"/>
                </a:solidFill>
                <a:latin typeface="Century Gothic" panose="020B0502020202020204" pitchFamily="34" charset="0"/>
              </a:rPr>
              <a:t>A las personas e instituciones aliadas con las que interactuamos.</a:t>
            </a:r>
          </a:p>
          <a:p>
            <a:pPr marL="342900" indent="-342900" algn="just">
              <a:buFont typeface="Wingdings" panose="05000000000000000000" pitchFamily="2" charset="2"/>
              <a:buChar char="ü"/>
            </a:pPr>
            <a:endParaRPr lang="es-ES" sz="1600" b="1" dirty="0">
              <a:solidFill>
                <a:srgbClr val="FF3300"/>
              </a:solidFill>
              <a:latin typeface="Century Gothic" panose="020B0502020202020204" pitchFamily="34" charset="0"/>
            </a:endParaRPr>
          </a:p>
          <a:p>
            <a:pPr marL="342900" indent="-342900" algn="just">
              <a:buFont typeface="Wingdings" panose="05000000000000000000" pitchFamily="2" charset="2"/>
              <a:buChar char="ü"/>
            </a:pPr>
            <a:r>
              <a:rPr lang="es-ES" sz="1600" b="1" dirty="0">
                <a:solidFill>
                  <a:srgbClr val="FF3300"/>
                </a:solidFill>
                <a:latin typeface="Century Gothic" panose="020B0502020202020204" pitchFamily="34" charset="0"/>
              </a:rPr>
              <a:t>A mi familia, mi esposa y mis hijos que me apoyaron moralmente. </a:t>
            </a:r>
            <a:endParaRPr lang="en-US" sz="1600" b="1" dirty="0">
              <a:solidFill>
                <a:srgbClr val="FF3300"/>
              </a:solidFill>
              <a:latin typeface="Century Gothic" panose="020B0502020202020204" pitchFamily="34" charset="0"/>
            </a:endParaRPr>
          </a:p>
        </p:txBody>
      </p:sp>
      <p:pic>
        <p:nvPicPr>
          <p:cNvPr id="12" name="Imagen 11">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0215" y="-828"/>
            <a:ext cx="2114369" cy="2126940"/>
          </a:xfrm>
          <a:prstGeom prst="rect">
            <a:avLst/>
          </a:prstGeom>
        </p:spPr>
      </p:pic>
      <p:sp>
        <p:nvSpPr>
          <p:cNvPr id="14" name="Título 1">
            <a:extLst>
              <a:ext uri="{FF2B5EF4-FFF2-40B4-BE49-F238E27FC236}">
                <a16:creationId xmlns:a16="http://schemas.microsoft.com/office/drawing/2014/main" id="{254CDE95-383D-465E-980C-7DD47323DBCC}"/>
              </a:ext>
            </a:extLst>
          </p:cNvPr>
          <p:cNvSpPr txBox="1">
            <a:spLocks/>
          </p:cNvSpPr>
          <p:nvPr/>
        </p:nvSpPr>
        <p:spPr>
          <a:xfrm>
            <a:off x="4637888" y="970216"/>
            <a:ext cx="2916223"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r>
              <a:rPr lang="es-ES" altLang="es-PE" sz="2400" dirty="0">
                <a:solidFill>
                  <a:srgbClr val="0070C0"/>
                </a:solidFill>
                <a:latin typeface="Century Gothic" panose="020B0502020202020204" pitchFamily="34" charset="0"/>
              </a:rPr>
              <a:t>AGRADECIMIENTO</a:t>
            </a:r>
          </a:p>
        </p:txBody>
      </p:sp>
    </p:spTree>
    <p:extLst>
      <p:ext uri="{BB962C8B-B14F-4D97-AF65-F5344CB8AC3E}">
        <p14:creationId xmlns:p14="http://schemas.microsoft.com/office/powerpoint/2010/main" val="146122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5">
            <a:extLst>
              <a:ext uri="{FF2B5EF4-FFF2-40B4-BE49-F238E27FC236}">
                <a16:creationId xmlns:a16="http://schemas.microsoft.com/office/drawing/2014/main" id="{39C900BD-86F1-E61C-4A13-C422E65CF65A}"/>
              </a:ext>
            </a:extLst>
          </p:cNvPr>
          <p:cNvGraphicFramePr>
            <a:graphicFrameLocks noGrp="1"/>
          </p:cNvGraphicFramePr>
          <p:nvPr>
            <p:extLst>
              <p:ext uri="{D42A27DB-BD31-4B8C-83A1-F6EECF244321}">
                <p14:modId xmlns:p14="http://schemas.microsoft.com/office/powerpoint/2010/main" val="1133840337"/>
              </p:ext>
            </p:extLst>
          </p:nvPr>
        </p:nvGraphicFramePr>
        <p:xfrm>
          <a:off x="2310994" y="1411184"/>
          <a:ext cx="8975842" cy="2595880"/>
        </p:xfrm>
        <a:graphic>
          <a:graphicData uri="http://schemas.openxmlformats.org/drawingml/2006/table">
            <a:tbl>
              <a:tblPr firstRow="1" bandRow="1">
                <a:tableStyleId>{7DF18680-E054-41AD-8BC1-D1AEF772440D}</a:tableStyleId>
              </a:tblPr>
              <a:tblGrid>
                <a:gridCol w="3289954">
                  <a:extLst>
                    <a:ext uri="{9D8B030D-6E8A-4147-A177-3AD203B41FA5}">
                      <a16:colId xmlns:a16="http://schemas.microsoft.com/office/drawing/2014/main" val="4106930376"/>
                    </a:ext>
                  </a:extLst>
                </a:gridCol>
                <a:gridCol w="5685888">
                  <a:extLst>
                    <a:ext uri="{9D8B030D-6E8A-4147-A177-3AD203B41FA5}">
                      <a16:colId xmlns:a16="http://schemas.microsoft.com/office/drawing/2014/main" val="3498049789"/>
                    </a:ext>
                  </a:extLst>
                </a:gridCol>
              </a:tblGrid>
              <a:tr h="370840">
                <a:tc>
                  <a:txBody>
                    <a:bodyPr/>
                    <a:lstStyle/>
                    <a:p>
                      <a:pPr algn="ctr"/>
                      <a:r>
                        <a:rPr lang="es-PE" dirty="0"/>
                        <a:t>CARGOS</a:t>
                      </a:r>
                      <a:endParaRPr lang="es-PE" dirty="0">
                        <a:solidFill>
                          <a:schemeClr val="bg1"/>
                        </a:solidFill>
                        <a:latin typeface="+mn-lt"/>
                      </a:endParaRPr>
                    </a:p>
                  </a:txBody>
                  <a:tcPr/>
                </a:tc>
                <a:tc>
                  <a:txBody>
                    <a:bodyPr/>
                    <a:lstStyle/>
                    <a:p>
                      <a:pPr algn="ctr"/>
                      <a:r>
                        <a:rPr lang="es-PE" dirty="0"/>
                        <a:t>NOMBRES Y APELLIDOS</a:t>
                      </a:r>
                      <a:endParaRPr lang="es-PE" dirty="0">
                        <a:solidFill>
                          <a:schemeClr val="bg1"/>
                        </a:solidFill>
                        <a:latin typeface="+mn-lt"/>
                      </a:endParaRPr>
                    </a:p>
                  </a:txBody>
                  <a:tcPr/>
                </a:tc>
                <a:extLst>
                  <a:ext uri="{0D108BD9-81ED-4DB2-BD59-A6C34878D82A}">
                    <a16:rowId xmlns:a16="http://schemas.microsoft.com/office/drawing/2014/main" val="3309919324"/>
                  </a:ext>
                </a:extLst>
              </a:tr>
              <a:tr h="370840">
                <a:tc>
                  <a:txBody>
                    <a:bodyPr/>
                    <a:lstStyle/>
                    <a:p>
                      <a:r>
                        <a:rPr lang="es-PE" dirty="0"/>
                        <a:t>Gerente</a:t>
                      </a:r>
                      <a:endParaRPr lang="es-PE" dirty="0">
                        <a:solidFill>
                          <a:srgbClr val="003399"/>
                        </a:solidFill>
                        <a:latin typeface="+mn-lt"/>
                      </a:endParaRPr>
                    </a:p>
                  </a:txBody>
                  <a:tcPr/>
                </a:tc>
                <a:tc>
                  <a:txBody>
                    <a:bodyPr/>
                    <a:lstStyle/>
                    <a:p>
                      <a:r>
                        <a:rPr lang="es-PE" dirty="0"/>
                        <a:t>1. </a:t>
                      </a:r>
                      <a:r>
                        <a:rPr lang="es-PE" dirty="0" err="1"/>
                        <a:t>Mg.CPC</a:t>
                      </a:r>
                      <a:r>
                        <a:rPr lang="es-PE" dirty="0"/>
                        <a:t>. Jackeline Raquel Vásquez Mendoza</a:t>
                      </a:r>
                      <a:endParaRPr lang="es-PE" dirty="0">
                        <a:solidFill>
                          <a:srgbClr val="003399"/>
                        </a:solidFill>
                        <a:latin typeface="+mn-lt"/>
                      </a:endParaRPr>
                    </a:p>
                  </a:txBody>
                  <a:tcPr/>
                </a:tc>
                <a:extLst>
                  <a:ext uri="{0D108BD9-81ED-4DB2-BD59-A6C34878D82A}">
                    <a16:rowId xmlns:a16="http://schemas.microsoft.com/office/drawing/2014/main" val="557237639"/>
                  </a:ext>
                </a:extLst>
              </a:tr>
              <a:tr h="370840">
                <a:tc>
                  <a:txBody>
                    <a:bodyPr/>
                    <a:lstStyle/>
                    <a:p>
                      <a:r>
                        <a:rPr lang="es-PE" dirty="0"/>
                        <a:t>Secretaria</a:t>
                      </a:r>
                      <a:endParaRPr lang="es-PE" dirty="0">
                        <a:solidFill>
                          <a:srgbClr val="003399"/>
                        </a:solidFill>
                        <a:latin typeface="+mn-lt"/>
                      </a:endParaRPr>
                    </a:p>
                  </a:txBody>
                  <a:tcPr/>
                </a:tc>
                <a:tc>
                  <a:txBody>
                    <a:bodyPr/>
                    <a:lstStyle/>
                    <a:p>
                      <a:r>
                        <a:rPr lang="es-PE" dirty="0"/>
                        <a:t>2. Sra. Mavel Tejada De La Cruz</a:t>
                      </a:r>
                      <a:endParaRPr lang="es-PE" dirty="0">
                        <a:solidFill>
                          <a:srgbClr val="003399"/>
                        </a:solidFill>
                        <a:latin typeface="+mn-lt"/>
                      </a:endParaRPr>
                    </a:p>
                  </a:txBody>
                  <a:tcPr/>
                </a:tc>
                <a:extLst>
                  <a:ext uri="{0D108BD9-81ED-4DB2-BD59-A6C34878D82A}">
                    <a16:rowId xmlns:a16="http://schemas.microsoft.com/office/drawing/2014/main" val="3927956728"/>
                  </a:ext>
                </a:extLst>
              </a:tr>
              <a:tr h="370840">
                <a:tc>
                  <a:txBody>
                    <a:bodyPr/>
                    <a:lstStyle/>
                    <a:p>
                      <a:r>
                        <a:rPr lang="es-PE" dirty="0"/>
                        <a:t>Tesorero</a:t>
                      </a:r>
                      <a:endParaRPr lang="es-PE" dirty="0">
                        <a:solidFill>
                          <a:srgbClr val="003399"/>
                        </a:solidFill>
                        <a:latin typeface="+mn-lt"/>
                      </a:endParaRPr>
                    </a:p>
                  </a:txBody>
                  <a:tcPr/>
                </a:tc>
                <a:tc>
                  <a:txBody>
                    <a:bodyPr/>
                    <a:lstStyle/>
                    <a:p>
                      <a:r>
                        <a:rPr lang="es-PE" dirty="0"/>
                        <a:t>3. Bach. Jhoel Terán Cueva</a:t>
                      </a:r>
                      <a:endParaRPr lang="es-PE" dirty="0">
                        <a:solidFill>
                          <a:srgbClr val="003399"/>
                        </a:solidFill>
                        <a:latin typeface="+mn-lt"/>
                      </a:endParaRPr>
                    </a:p>
                  </a:txBody>
                  <a:tcPr/>
                </a:tc>
                <a:extLst>
                  <a:ext uri="{0D108BD9-81ED-4DB2-BD59-A6C34878D82A}">
                    <a16:rowId xmlns:a16="http://schemas.microsoft.com/office/drawing/2014/main" val="1622036843"/>
                  </a:ext>
                </a:extLst>
              </a:tr>
              <a:tr h="370840">
                <a:tc>
                  <a:txBody>
                    <a:bodyPr/>
                    <a:lstStyle/>
                    <a:p>
                      <a:r>
                        <a:rPr lang="es-PE" dirty="0"/>
                        <a:t>Contador</a:t>
                      </a:r>
                      <a:endParaRPr lang="es-PE" dirty="0">
                        <a:solidFill>
                          <a:srgbClr val="003399"/>
                        </a:solidFill>
                        <a:latin typeface="+mn-lt"/>
                      </a:endParaRPr>
                    </a:p>
                  </a:txBody>
                  <a:tcPr/>
                </a:tc>
                <a:tc>
                  <a:txBody>
                    <a:bodyPr/>
                    <a:lstStyle/>
                    <a:p>
                      <a:r>
                        <a:rPr lang="es-PE" dirty="0"/>
                        <a:t>4. CPC.</a:t>
                      </a:r>
                      <a:r>
                        <a:rPr lang="es-PE" baseline="0" dirty="0"/>
                        <a:t> Miguel Ángel Ruitón Chávez</a:t>
                      </a:r>
                      <a:endParaRPr lang="es-PE" dirty="0">
                        <a:solidFill>
                          <a:srgbClr val="003399"/>
                        </a:solidFill>
                        <a:latin typeface="+mn-lt"/>
                      </a:endParaRPr>
                    </a:p>
                  </a:txBody>
                  <a:tcPr/>
                </a:tc>
                <a:extLst>
                  <a:ext uri="{0D108BD9-81ED-4DB2-BD59-A6C34878D82A}">
                    <a16:rowId xmlns:a16="http://schemas.microsoft.com/office/drawing/2014/main" val="3510240456"/>
                  </a:ext>
                </a:extLst>
              </a:tr>
              <a:tr h="370840">
                <a:tc>
                  <a:txBody>
                    <a:bodyPr/>
                    <a:lstStyle/>
                    <a:p>
                      <a:r>
                        <a:rPr lang="es-PE" dirty="0"/>
                        <a:t>Asistente Administrativa</a:t>
                      </a:r>
                      <a:endParaRPr lang="es-PE" dirty="0">
                        <a:solidFill>
                          <a:srgbClr val="003399"/>
                        </a:solidFill>
                        <a:latin typeface="+mn-lt"/>
                      </a:endParaRPr>
                    </a:p>
                  </a:txBody>
                  <a:tcPr/>
                </a:tc>
                <a:tc>
                  <a:txBody>
                    <a:bodyPr/>
                    <a:lstStyle/>
                    <a:p>
                      <a:r>
                        <a:rPr lang="es-PE" dirty="0"/>
                        <a:t>5. Sra. Graciela </a:t>
                      </a:r>
                      <a:r>
                        <a:rPr lang="es-PE" sz="1800" kern="1200" dirty="0"/>
                        <a:t>Salazar Alcántara</a:t>
                      </a:r>
                      <a:endParaRPr lang="es-PE" sz="1800" kern="1200" dirty="0">
                        <a:solidFill>
                          <a:srgbClr val="003399"/>
                        </a:solidFill>
                        <a:latin typeface="+mn-lt"/>
                        <a:ea typeface="+mn-ea"/>
                        <a:cs typeface="+mn-cs"/>
                      </a:endParaRPr>
                    </a:p>
                  </a:txBody>
                  <a:tcPr/>
                </a:tc>
                <a:extLst>
                  <a:ext uri="{0D108BD9-81ED-4DB2-BD59-A6C34878D82A}">
                    <a16:rowId xmlns:a16="http://schemas.microsoft.com/office/drawing/2014/main" val="500721466"/>
                  </a:ext>
                </a:extLst>
              </a:tr>
              <a:tr h="370840">
                <a:tc>
                  <a:txBody>
                    <a:bodyPr/>
                    <a:lstStyle/>
                    <a:p>
                      <a:pPr marL="0" algn="l" defTabSz="914400" rtl="0" eaLnBrk="1" latinLnBrk="0" hangingPunct="1"/>
                      <a:r>
                        <a:rPr lang="es-PE" sz="1800" kern="1200" dirty="0"/>
                        <a:t>Apoyo administrativo</a:t>
                      </a:r>
                      <a:endParaRPr lang="es-PE" sz="1800" kern="1200" dirty="0">
                        <a:solidFill>
                          <a:srgbClr val="003399"/>
                        </a:solidFill>
                        <a:latin typeface="+mn-lt"/>
                        <a:ea typeface="+mn-ea"/>
                        <a:cs typeface="+mn-cs"/>
                      </a:endParaRPr>
                    </a:p>
                  </a:txBody>
                  <a:tcPr/>
                </a:tc>
                <a:tc>
                  <a:txBody>
                    <a:bodyPr/>
                    <a:lstStyle/>
                    <a:p>
                      <a:pPr marL="0" algn="l" defTabSz="914400" rtl="0" eaLnBrk="1" latinLnBrk="0" hangingPunct="1"/>
                      <a:r>
                        <a:rPr lang="es-PE" sz="1800" kern="1200" dirty="0"/>
                        <a:t>6. CPC. María Angela Vargas Briones</a:t>
                      </a:r>
                      <a:endParaRPr lang="es-PE" sz="1800" kern="1200" dirty="0">
                        <a:solidFill>
                          <a:srgbClr val="003399"/>
                        </a:solidFill>
                        <a:latin typeface="+mn-lt"/>
                        <a:ea typeface="+mn-ea"/>
                        <a:cs typeface="+mn-cs"/>
                      </a:endParaRPr>
                    </a:p>
                  </a:txBody>
                  <a:tcPr/>
                </a:tc>
                <a:extLst>
                  <a:ext uri="{0D108BD9-81ED-4DB2-BD59-A6C34878D82A}">
                    <a16:rowId xmlns:a16="http://schemas.microsoft.com/office/drawing/2014/main" val="3928073648"/>
                  </a:ext>
                </a:extLst>
              </a:tr>
            </a:tbl>
          </a:graphicData>
        </a:graphic>
      </p:graphicFrame>
      <p:pic>
        <p:nvPicPr>
          <p:cNvPr id="1026" name="Picture 2" descr="https://media-lim1-1.cdn.whatsapp.net/v/t61.24694-24/491883580_5195309777350615_7405683771316347836_n.jpg?ccb=11-4&amp;oh=01_Q5Aa1wFPyVf2SazMTnNj3lUBUIFbiS1x0KAQisoSC46acQmYuw&amp;oe=687A6424&amp;_nc_sid=5e03e0&amp;_nc_cat=110"/>
          <p:cNvPicPr>
            <a:picLocks noChangeAspect="1" noChangeArrowheads="1"/>
          </p:cNvPicPr>
          <p:nvPr/>
        </p:nvPicPr>
        <p:blipFill rotWithShape="1">
          <a:blip r:embed="rId2">
            <a:extLst>
              <a:ext uri="{28A0092B-C50C-407E-A947-70E740481C1C}">
                <a14:useLocalDpi xmlns:a14="http://schemas.microsoft.com/office/drawing/2010/main" val="0"/>
              </a:ext>
            </a:extLst>
          </a:blip>
          <a:srcRect t="22610" b="9025"/>
          <a:stretch/>
        </p:blipFill>
        <p:spPr bwMode="auto">
          <a:xfrm>
            <a:off x="4229875" y="4114125"/>
            <a:ext cx="3879652" cy="26523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0" y="0"/>
            <a:ext cx="2114369" cy="2126940"/>
          </a:xfrm>
          <a:prstGeom prst="rect">
            <a:avLst/>
          </a:prstGeom>
        </p:spPr>
      </p:pic>
      <p:sp>
        <p:nvSpPr>
          <p:cNvPr id="9" name="Título 1">
            <a:extLst>
              <a:ext uri="{FF2B5EF4-FFF2-40B4-BE49-F238E27FC236}">
                <a16:creationId xmlns:a16="http://schemas.microsoft.com/office/drawing/2014/main" id="{0D18CD6E-B723-BDAD-D777-C1AAE0EA6AF0}"/>
              </a:ext>
            </a:extLst>
          </p:cNvPr>
          <p:cNvSpPr txBox="1">
            <a:spLocks/>
          </p:cNvSpPr>
          <p:nvPr/>
        </p:nvSpPr>
        <p:spPr>
          <a:xfrm>
            <a:off x="2409932" y="762843"/>
            <a:ext cx="3639886" cy="541280"/>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sz="2400" dirty="0">
                <a:solidFill>
                  <a:srgbClr val="333399"/>
                </a:solidFill>
                <a:latin typeface="Century Gothic" panose="020B0502020202020204" pitchFamily="34" charset="0"/>
              </a:rPr>
              <a:t>Personal Administrativo</a:t>
            </a:r>
            <a:endParaRPr lang="en-US" sz="2400" dirty="0">
              <a:solidFill>
                <a:srgbClr val="333399"/>
              </a:solidFill>
              <a:latin typeface="Century Gothic" panose="020B0502020202020204" pitchFamily="34" charset="0"/>
            </a:endParaRPr>
          </a:p>
        </p:txBody>
      </p:sp>
    </p:spTree>
    <p:extLst>
      <p:ext uri="{BB962C8B-B14F-4D97-AF65-F5344CB8AC3E}">
        <p14:creationId xmlns:p14="http://schemas.microsoft.com/office/powerpoint/2010/main" val="1296923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182674" y="763350"/>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00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241443" y="1548250"/>
            <a:ext cx="9387139"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862813" y="1594554"/>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graphicFrame>
        <p:nvGraphicFramePr>
          <p:cNvPr id="21" name="Tabla 20">
            <a:extLst>
              <a:ext uri="{FF2B5EF4-FFF2-40B4-BE49-F238E27FC236}">
                <a16:creationId xmlns:a16="http://schemas.microsoft.com/office/drawing/2014/main" id="{E453E4A2-4638-3453-F457-E01907291293}"/>
              </a:ext>
            </a:extLst>
          </p:cNvPr>
          <p:cNvGraphicFramePr>
            <a:graphicFrameLocks noGrp="1"/>
          </p:cNvGraphicFramePr>
          <p:nvPr>
            <p:extLst>
              <p:ext uri="{D42A27DB-BD31-4B8C-83A1-F6EECF244321}">
                <p14:modId xmlns:p14="http://schemas.microsoft.com/office/powerpoint/2010/main" val="2304992470"/>
              </p:ext>
            </p:extLst>
          </p:nvPr>
        </p:nvGraphicFramePr>
        <p:xfrm>
          <a:off x="2635102" y="6125021"/>
          <a:ext cx="4914900" cy="674730"/>
        </p:xfrm>
        <a:graphic>
          <a:graphicData uri="http://schemas.openxmlformats.org/drawingml/2006/table">
            <a:tbl>
              <a:tblPr>
                <a:tableStyleId>{FABFCF23-3B69-468F-B69F-88F6DE6A72F2}</a:tableStyleId>
              </a:tblPr>
              <a:tblGrid>
                <a:gridCol w="1137029">
                  <a:extLst>
                    <a:ext uri="{9D8B030D-6E8A-4147-A177-3AD203B41FA5}">
                      <a16:colId xmlns:a16="http://schemas.microsoft.com/office/drawing/2014/main" val="1832912834"/>
                    </a:ext>
                  </a:extLst>
                </a:gridCol>
                <a:gridCol w="1137029">
                  <a:extLst>
                    <a:ext uri="{9D8B030D-6E8A-4147-A177-3AD203B41FA5}">
                      <a16:colId xmlns:a16="http://schemas.microsoft.com/office/drawing/2014/main" val="4043128555"/>
                    </a:ext>
                  </a:extLst>
                </a:gridCol>
                <a:gridCol w="1137029">
                  <a:extLst>
                    <a:ext uri="{9D8B030D-6E8A-4147-A177-3AD203B41FA5}">
                      <a16:colId xmlns:a16="http://schemas.microsoft.com/office/drawing/2014/main" val="3494476149"/>
                    </a:ext>
                  </a:extLst>
                </a:gridCol>
                <a:gridCol w="1503813">
                  <a:extLst>
                    <a:ext uri="{9D8B030D-6E8A-4147-A177-3AD203B41FA5}">
                      <a16:colId xmlns:a16="http://schemas.microsoft.com/office/drawing/2014/main" val="1757488743"/>
                    </a:ext>
                  </a:extLst>
                </a:gridCol>
              </a:tblGrid>
              <a:tr h="236638">
                <a:tc>
                  <a:txBody>
                    <a:bodyPr/>
                    <a:lstStyle/>
                    <a:p>
                      <a:pPr algn="ctr" fontAlgn="b"/>
                      <a:r>
                        <a:rPr lang="es-PE" sz="1100" u="none" strike="noStrike" dirty="0">
                          <a:effectLst/>
                          <a:latin typeface="Arial" panose="020B0604020202020204" pitchFamily="34" charset="0"/>
                          <a:cs typeface="Arial" panose="020B0604020202020204" pitchFamily="34" charset="0"/>
                        </a:rPr>
                        <a:t>Fecha</a:t>
                      </a:r>
                      <a:endParaRPr lang="es-PE" sz="11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Inhabilitados</a:t>
                      </a:r>
                      <a:endParaRPr lang="es-PE" sz="11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Habilitados</a:t>
                      </a:r>
                      <a:endParaRPr lang="es-PE" sz="11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Total Agremiados</a:t>
                      </a:r>
                      <a:endParaRPr lang="es-PE" sz="11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b"/>
                </a:tc>
                <a:extLst>
                  <a:ext uri="{0D108BD9-81ED-4DB2-BD59-A6C34878D82A}">
                    <a16:rowId xmlns:a16="http://schemas.microsoft.com/office/drawing/2014/main" val="1058841696"/>
                  </a:ext>
                </a:extLst>
              </a:tr>
              <a:tr h="219046">
                <a:tc>
                  <a:txBody>
                    <a:bodyPr/>
                    <a:lstStyle/>
                    <a:p>
                      <a:pPr algn="ctr" fontAlgn="b"/>
                      <a:r>
                        <a:rPr lang="es-PE" sz="1100" u="none" strike="noStrike" dirty="0">
                          <a:effectLst/>
                          <a:latin typeface="Arial" panose="020B0604020202020204" pitchFamily="34" charset="0"/>
                          <a:cs typeface="Arial" panose="020B0604020202020204" pitchFamily="34" charset="0"/>
                        </a:rPr>
                        <a:t>Dic-24</a:t>
                      </a:r>
                      <a:endParaRPr lang="es-PE" sz="11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1143</a:t>
                      </a:r>
                      <a:endParaRPr lang="es-PE" sz="11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1767</a:t>
                      </a:r>
                      <a:endParaRPr lang="es-PE" sz="11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tc>
                <a:tc>
                  <a:txBody>
                    <a:bodyPr/>
                    <a:lstStyle/>
                    <a:p>
                      <a:pPr algn="ctr" fontAlgn="b"/>
                      <a:r>
                        <a:rPr lang="es-PE" sz="1100" u="none" strike="noStrike" dirty="0">
                          <a:effectLst/>
                          <a:latin typeface="Arial" panose="020B0604020202020204" pitchFamily="34" charset="0"/>
                          <a:cs typeface="Arial" panose="020B0604020202020204" pitchFamily="34" charset="0"/>
                        </a:rPr>
                        <a:t>2910</a:t>
                      </a:r>
                      <a:endParaRPr lang="es-PE" sz="11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tc>
                <a:extLst>
                  <a:ext uri="{0D108BD9-81ED-4DB2-BD59-A6C34878D82A}">
                    <a16:rowId xmlns:a16="http://schemas.microsoft.com/office/drawing/2014/main" val="534094397"/>
                  </a:ext>
                </a:extLst>
              </a:tr>
              <a:tr h="219046">
                <a:tc>
                  <a:txBody>
                    <a:bodyPr/>
                    <a:lstStyle/>
                    <a:p>
                      <a:pPr algn="ctr" fontAlgn="b"/>
                      <a:r>
                        <a:rPr lang="es-PE" sz="1100" b="0" i="0" u="none" strike="noStrike" dirty="0">
                          <a:solidFill>
                            <a:srgbClr val="000000"/>
                          </a:solidFill>
                          <a:effectLst/>
                          <a:latin typeface="Arial" panose="020B0604020202020204" pitchFamily="34" charset="0"/>
                          <a:cs typeface="Arial" panose="020B0604020202020204" pitchFamily="34" charset="0"/>
                        </a:rPr>
                        <a:t>Dic - 25</a:t>
                      </a:r>
                    </a:p>
                  </a:txBody>
                  <a:tcPr marL="7620" marR="7620" marT="7620" marB="0" anchor="b"/>
                </a:tc>
                <a:tc>
                  <a:txBody>
                    <a:bodyPr/>
                    <a:lstStyle/>
                    <a:p>
                      <a:pPr algn="ctr" fontAlgn="b"/>
                      <a:r>
                        <a:rPr lang="es-PE" sz="1100" b="0" i="0" u="none" strike="noStrike" dirty="0">
                          <a:solidFill>
                            <a:srgbClr val="000000"/>
                          </a:solidFill>
                          <a:effectLst/>
                          <a:latin typeface="Arial" panose="020B0604020202020204" pitchFamily="34" charset="0"/>
                          <a:cs typeface="Arial" panose="020B0604020202020204" pitchFamily="34" charset="0"/>
                        </a:rPr>
                        <a:t>1325</a:t>
                      </a:r>
                    </a:p>
                  </a:txBody>
                  <a:tcPr marL="7620" marR="7620" marT="7620" marB="0" anchor="b"/>
                </a:tc>
                <a:tc>
                  <a:txBody>
                    <a:bodyPr/>
                    <a:lstStyle/>
                    <a:p>
                      <a:pPr algn="ctr" fontAlgn="b"/>
                      <a:r>
                        <a:rPr lang="es-PE" sz="1100" b="0" i="0" u="none" strike="noStrike" dirty="0">
                          <a:solidFill>
                            <a:srgbClr val="000000"/>
                          </a:solidFill>
                          <a:effectLst/>
                          <a:latin typeface="Arial" panose="020B0604020202020204" pitchFamily="34" charset="0"/>
                          <a:cs typeface="Arial" panose="020B0604020202020204" pitchFamily="34" charset="0"/>
                        </a:rPr>
                        <a:t>1815</a:t>
                      </a:r>
                    </a:p>
                  </a:txBody>
                  <a:tcPr marL="7620" marR="7620" marT="7620" marB="0" anchor="b"/>
                </a:tc>
                <a:tc>
                  <a:txBody>
                    <a:bodyPr/>
                    <a:lstStyle/>
                    <a:p>
                      <a:pPr algn="ctr" fontAlgn="b"/>
                      <a:r>
                        <a:rPr lang="es-PE" sz="1100" b="0" i="0" u="none" strike="noStrike" dirty="0">
                          <a:solidFill>
                            <a:srgbClr val="000000"/>
                          </a:solidFill>
                          <a:effectLst/>
                          <a:latin typeface="Arial" panose="020B0604020202020204" pitchFamily="34" charset="0"/>
                          <a:cs typeface="Arial" panose="020B0604020202020204" pitchFamily="34" charset="0"/>
                        </a:rPr>
                        <a:t>3140</a:t>
                      </a:r>
                    </a:p>
                  </a:txBody>
                  <a:tcPr marL="7620" marR="7620" marT="7620" marB="0" anchor="b"/>
                </a:tc>
                <a:extLst>
                  <a:ext uri="{0D108BD9-81ED-4DB2-BD59-A6C34878D82A}">
                    <a16:rowId xmlns:a16="http://schemas.microsoft.com/office/drawing/2014/main" val="811834860"/>
                  </a:ext>
                </a:extLst>
              </a:tr>
            </a:tbl>
          </a:graphicData>
        </a:graphic>
      </p:graphicFrame>
      <p:sp>
        <p:nvSpPr>
          <p:cNvPr id="22" name="Rectángulo 21">
            <a:extLst>
              <a:ext uri="{FF2B5EF4-FFF2-40B4-BE49-F238E27FC236}">
                <a16:creationId xmlns:a16="http://schemas.microsoft.com/office/drawing/2014/main" id="{FDAF361D-12F3-5EA8-920A-38A664CF6B45}"/>
              </a:ext>
            </a:extLst>
          </p:cNvPr>
          <p:cNvSpPr/>
          <p:nvPr/>
        </p:nvSpPr>
        <p:spPr>
          <a:xfrm>
            <a:off x="8267949" y="4181811"/>
            <a:ext cx="2650454" cy="1307750"/>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chemeClr val="tx1">
                    <a:lumMod val="85000"/>
                  </a:schemeClr>
                </a:solidFill>
              </a:rPr>
              <a:t>El porcentaje de colegiados hábiles a Dic 2025 fue de 58%</a:t>
            </a:r>
          </a:p>
        </p:txBody>
      </p:sp>
      <p:sp>
        <p:nvSpPr>
          <p:cNvPr id="14" name="CuadroTexto 13">
            <a:extLst>
              <a:ext uri="{FF2B5EF4-FFF2-40B4-BE49-F238E27FC236}">
                <a16:creationId xmlns:a16="http://schemas.microsoft.com/office/drawing/2014/main" id="{57E988D4-6A8B-D261-969B-1A5686E1483A}"/>
              </a:ext>
            </a:extLst>
          </p:cNvPr>
          <p:cNvSpPr txBox="1"/>
          <p:nvPr/>
        </p:nvSpPr>
        <p:spPr>
          <a:xfrm>
            <a:off x="2052128" y="2455523"/>
            <a:ext cx="8763654" cy="1015663"/>
          </a:xfrm>
          <a:prstGeom prst="rect">
            <a:avLst/>
          </a:prstGeom>
          <a:noFill/>
          <a:ln>
            <a:solidFill>
              <a:srgbClr val="5454D4"/>
            </a:solidFill>
          </a:ln>
        </p:spPr>
        <p:txBody>
          <a:bodyPr wrap="square">
            <a:spAutoFit/>
          </a:bodyPr>
          <a:lstStyle/>
          <a:p>
            <a:pPr algn="ctr"/>
            <a:r>
              <a:rPr lang="es-ES" sz="2000" dirty="0">
                <a:solidFill>
                  <a:srgbClr val="333399"/>
                </a:solidFill>
                <a:latin typeface="Century Gothic" panose="020B0502020202020204" pitchFamily="34" charset="0"/>
              </a:rPr>
              <a:t>Consolidar el plan de integración del colegiado inhábil, denominado “</a:t>
            </a:r>
            <a:r>
              <a:rPr lang="es-ES" sz="2000" b="1" dirty="0">
                <a:solidFill>
                  <a:srgbClr val="333399"/>
                </a:solidFill>
                <a:latin typeface="Century Gothic" panose="020B0502020202020204" pitchFamily="34" charset="0"/>
              </a:rPr>
              <a:t>El Colegio eres Tú</a:t>
            </a:r>
            <a:r>
              <a:rPr lang="es-ES" sz="2000" dirty="0">
                <a:solidFill>
                  <a:srgbClr val="333399"/>
                </a:solidFill>
                <a:latin typeface="Century Gothic" panose="020B0502020202020204" pitchFamily="34" charset="0"/>
              </a:rPr>
              <a:t>”</a:t>
            </a:r>
          </a:p>
          <a:p>
            <a:pPr algn="ctr"/>
            <a:endParaRPr lang="en-US" sz="2000" dirty="0">
              <a:solidFill>
                <a:srgbClr val="FF0000"/>
              </a:solidFill>
              <a:latin typeface="Century Gothic" panose="020B0502020202020204" pitchFamily="34" charset="0"/>
            </a:endParaRPr>
          </a:p>
        </p:txBody>
      </p:sp>
      <p:pic>
        <p:nvPicPr>
          <p:cNvPr id="15" name="Imagen 14">
            <a:extLst>
              <a:ext uri="{FF2B5EF4-FFF2-40B4-BE49-F238E27FC236}">
                <a16:creationId xmlns:a16="http://schemas.microsoft.com/office/drawing/2014/main" id="{724E8C5D-7B53-3CBE-A06B-3A1B0DEA08DF}"/>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5128"/>
            <a:ext cx="2114369" cy="2126940"/>
          </a:xfrm>
          <a:prstGeom prst="rect">
            <a:avLst/>
          </a:prstGeom>
        </p:spPr>
      </p:pic>
      <p:graphicFrame>
        <p:nvGraphicFramePr>
          <p:cNvPr id="12" name="Gráfico 11"/>
          <p:cNvGraphicFramePr>
            <a:graphicFrameLocks/>
          </p:cNvGraphicFramePr>
          <p:nvPr>
            <p:extLst>
              <p:ext uri="{D42A27DB-BD31-4B8C-83A1-F6EECF244321}">
                <p14:modId xmlns:p14="http://schemas.microsoft.com/office/powerpoint/2010/main" val="1188971783"/>
              </p:ext>
            </p:extLst>
          </p:nvPr>
        </p:nvGraphicFramePr>
        <p:xfrm>
          <a:off x="993967" y="3437961"/>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Gráfico 12"/>
          <p:cNvGraphicFramePr>
            <a:graphicFrameLocks/>
          </p:cNvGraphicFramePr>
          <p:nvPr>
            <p:extLst>
              <p:ext uri="{D42A27DB-BD31-4B8C-83A1-F6EECF244321}">
                <p14:modId xmlns:p14="http://schemas.microsoft.com/office/powerpoint/2010/main" val="4105651549"/>
              </p:ext>
            </p:extLst>
          </p:nvPr>
        </p:nvGraphicFramePr>
        <p:xfrm>
          <a:off x="3798570" y="3426504"/>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86916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128622" y="744891"/>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306797" y="1608905"/>
            <a:ext cx="8924621"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915886" y="1612894"/>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1915886" y="2541790"/>
            <a:ext cx="9117668"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Implementar nuevos servicios dentro del plan “Tu Bienestar nos Importa</a:t>
            </a:r>
            <a:r>
              <a:rPr lang="es-ES" sz="2000" b="1" i="1" dirty="0">
                <a:solidFill>
                  <a:srgbClr val="333399"/>
                </a:solidFill>
                <a:latin typeface="Century Gothic" panose="020B0502020202020204" pitchFamily="34" charset="0"/>
              </a:rPr>
              <a:t>”</a:t>
            </a:r>
            <a:endParaRPr lang="en-US" sz="2000" b="1" i="1" dirty="0">
              <a:solidFill>
                <a:srgbClr val="333399"/>
              </a:solidFill>
              <a:latin typeface="Century Gothic" panose="020B0502020202020204" pitchFamily="34" charset="0"/>
            </a:endParaRPr>
          </a:p>
        </p:txBody>
      </p:sp>
      <p:sp>
        <p:nvSpPr>
          <p:cNvPr id="3" name="Rectángulo 2">
            <a:extLst>
              <a:ext uri="{FF2B5EF4-FFF2-40B4-BE49-F238E27FC236}">
                <a16:creationId xmlns:a16="http://schemas.microsoft.com/office/drawing/2014/main" id="{E588BFEC-317C-0C34-576A-541FB8424B62}"/>
              </a:ext>
            </a:extLst>
          </p:cNvPr>
          <p:cNvSpPr/>
          <p:nvPr/>
        </p:nvSpPr>
        <p:spPr>
          <a:xfrm>
            <a:off x="303403" y="3068351"/>
            <a:ext cx="2553341" cy="1618272"/>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rgbClr val="333399"/>
                </a:solidFill>
              </a:rPr>
              <a:t>Meta: Lograr mayor interacción de los colegas con su colegio, inclusión de nuevos y renovados servicios</a:t>
            </a:r>
          </a:p>
        </p:txBody>
      </p:sp>
      <p:sp>
        <p:nvSpPr>
          <p:cNvPr id="22" name="Rectángulo 21">
            <a:extLst>
              <a:ext uri="{FF2B5EF4-FFF2-40B4-BE49-F238E27FC236}">
                <a16:creationId xmlns:a16="http://schemas.microsoft.com/office/drawing/2014/main" id="{FDAF361D-12F3-5EA8-920A-38A664CF6B45}"/>
              </a:ext>
            </a:extLst>
          </p:cNvPr>
          <p:cNvSpPr/>
          <p:nvPr/>
        </p:nvSpPr>
        <p:spPr>
          <a:xfrm>
            <a:off x="9373685" y="3212171"/>
            <a:ext cx="2742116" cy="1458682"/>
          </a:xfrm>
          <a:prstGeom prst="rect">
            <a:avLst/>
          </a:prstGeom>
          <a:noFill/>
          <a:ln>
            <a:solidFill>
              <a:srgbClr val="5454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003399"/>
                </a:solidFill>
              </a:rPr>
              <a:t>Meta:  </a:t>
            </a:r>
            <a:r>
              <a:rPr lang="es-PE" dirty="0">
                <a:solidFill>
                  <a:srgbClr val="003399"/>
                </a:solidFill>
              </a:rPr>
              <a:t>Nuevos convenios para servicios de salud, educación, relaciones institucionales.</a:t>
            </a:r>
            <a:endParaRPr lang="es-PE" b="1" dirty="0">
              <a:solidFill>
                <a:srgbClr val="003399"/>
              </a:solidFill>
            </a:endParaRPr>
          </a:p>
        </p:txBody>
      </p:sp>
      <p:pic>
        <p:nvPicPr>
          <p:cNvPr id="2050" name="Picture 2" descr="Clínica Los Fresnos | Cajamarca"/>
          <p:cNvPicPr>
            <a:picLocks noChangeAspect="1" noChangeArrowheads="1"/>
          </p:cNvPicPr>
          <p:nvPr/>
        </p:nvPicPr>
        <p:blipFill rotWithShape="1">
          <a:blip r:embed="rId2">
            <a:extLst>
              <a:ext uri="{28A0092B-C50C-407E-A947-70E740481C1C}">
                <a14:useLocalDpi xmlns:a14="http://schemas.microsoft.com/office/drawing/2010/main" val="0"/>
              </a:ext>
            </a:extLst>
          </a:blip>
          <a:srcRect t="35853" b="33784"/>
          <a:stretch/>
        </p:blipFill>
        <p:spPr bwMode="auto">
          <a:xfrm>
            <a:off x="2968487" y="3265991"/>
            <a:ext cx="2215198" cy="74420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perio GY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3236" y="3068351"/>
            <a:ext cx="2610382" cy="94184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Liga Contra El Cancer Cajamarca Oficial"/>
          <p:cNvPicPr>
            <a:picLocks noChangeAspect="1" noChangeArrowheads="1"/>
          </p:cNvPicPr>
          <p:nvPr/>
        </p:nvPicPr>
        <p:blipFill rotWithShape="1">
          <a:blip r:embed="rId4">
            <a:extLst>
              <a:ext uri="{28A0092B-C50C-407E-A947-70E740481C1C}">
                <a14:useLocalDpi xmlns:a14="http://schemas.microsoft.com/office/drawing/2010/main" val="0"/>
              </a:ext>
            </a:extLst>
          </a:blip>
          <a:srcRect t="20857" b="12682"/>
          <a:stretch/>
        </p:blipFill>
        <p:spPr bwMode="auto">
          <a:xfrm>
            <a:off x="3110977" y="4162913"/>
            <a:ext cx="1594400" cy="1059663"/>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216479" y="3991028"/>
            <a:ext cx="1434411" cy="1278742"/>
          </a:xfrm>
          <a:prstGeom prst="rect">
            <a:avLst/>
          </a:prstGeom>
        </p:spPr>
      </p:pic>
      <p:pic>
        <p:nvPicPr>
          <p:cNvPr id="1026" name="Picture 2" descr="Gobierno Regional Cajamarca"/>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67299" y="5108614"/>
            <a:ext cx="1335592" cy="1335592"/>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rotWithShape="1">
          <a:blip r:embed="rId7"/>
          <a:srcRect l="15769" t="20242" r="14216" b="18874"/>
          <a:stretch/>
        </p:blipFill>
        <p:spPr>
          <a:xfrm>
            <a:off x="1915886" y="5269770"/>
            <a:ext cx="1402081" cy="1219200"/>
          </a:xfrm>
          <a:prstGeom prst="rect">
            <a:avLst/>
          </a:prstGeom>
        </p:spPr>
      </p:pic>
      <p:pic>
        <p:nvPicPr>
          <p:cNvPr id="11" name="Imagen 10"/>
          <p:cNvPicPr>
            <a:picLocks noChangeAspect="1"/>
          </p:cNvPicPr>
          <p:nvPr/>
        </p:nvPicPr>
        <p:blipFill>
          <a:blip r:embed="rId8"/>
          <a:stretch>
            <a:fillRect/>
          </a:stretch>
        </p:blipFill>
        <p:spPr>
          <a:xfrm>
            <a:off x="3564291" y="5771098"/>
            <a:ext cx="2337533" cy="569004"/>
          </a:xfrm>
          <a:prstGeom prst="rect">
            <a:avLst/>
          </a:prstGeom>
        </p:spPr>
      </p:pic>
      <p:pic>
        <p:nvPicPr>
          <p:cNvPr id="1032" name="Picture 8" descr="Universidad Privada del Norte - Wikipedia, la enciclopedia libre"/>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6150138" y="5337944"/>
            <a:ext cx="1256925" cy="107781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entro De Idiomas de la UNC | Cajamarc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55377" y="5322850"/>
            <a:ext cx="1100639" cy="104620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olegio de Contadores Públicos del Cusco"/>
          <p:cNvPicPr>
            <a:picLocks noChangeAspect="1" noChangeArrowheads="1"/>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9310965" y="10840170"/>
            <a:ext cx="251745" cy="25174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ámara de Comercio y Producción"/>
          <p:cNvPicPr>
            <a:picLocks noChangeAspect="1" noChangeArrowheads="1"/>
          </p:cNvPicPr>
          <p:nvPr/>
        </p:nvPicPr>
        <p:blipFill>
          <a:blip r:embed="rId12" cstate="hqprint">
            <a:extLst>
              <a:ext uri="{28A0092B-C50C-407E-A947-70E740481C1C}">
                <a14:useLocalDpi xmlns:a14="http://schemas.microsoft.com/office/drawing/2010/main" val="0"/>
              </a:ext>
            </a:extLst>
          </a:blip>
          <a:srcRect/>
          <a:stretch>
            <a:fillRect/>
          </a:stretch>
        </p:blipFill>
        <p:spPr bwMode="auto">
          <a:xfrm>
            <a:off x="9385139" y="5647006"/>
            <a:ext cx="2730662" cy="71679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Archivo:UNIR Horizontal Logo.png - Wikipedia, la enciclopedia libre"/>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5118373" y="4412488"/>
            <a:ext cx="1880054" cy="532682"/>
          </a:xfrm>
          <a:prstGeom prst="rect">
            <a:avLst/>
          </a:prstGeom>
          <a:noFill/>
          <a:extLst>
            <a:ext uri="{909E8E84-426E-40DD-AFC4-6F175D3DCCD1}">
              <a14:hiddenFill xmlns:a14="http://schemas.microsoft.com/office/drawing/2010/main">
                <a:solidFill>
                  <a:srgbClr val="FFFFFF"/>
                </a:solidFill>
              </a14:hiddenFill>
            </a:ext>
          </a:extLst>
        </p:spPr>
      </p:pic>
      <p:pic>
        <p:nvPicPr>
          <p:cNvPr id="23" name="Imagen 22">
            <a:extLst>
              <a:ext uri="{FF2B5EF4-FFF2-40B4-BE49-F238E27FC236}">
                <a16:creationId xmlns:a16="http://schemas.microsoft.com/office/drawing/2014/main" id="{724E8C5D-7B53-3CBE-A06B-3A1B0DEA08DF}"/>
              </a:ext>
            </a:extLst>
          </p:cNvPr>
          <p:cNvPicPr>
            <a:picLocks noChangeAspect="1"/>
          </p:cNvPicPr>
          <p:nvPr/>
        </p:nvPicPr>
        <p:blipFill>
          <a:blip r:embed="rId14" cstate="hq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val="0"/>
              </a:ext>
            </a:extLst>
          </a:blip>
          <a:stretch>
            <a:fillRect/>
          </a:stretch>
        </p:blipFill>
        <p:spPr>
          <a:xfrm>
            <a:off x="0" y="-5128"/>
            <a:ext cx="2114369" cy="2126940"/>
          </a:xfrm>
          <a:prstGeom prst="rect">
            <a:avLst/>
          </a:prstGeom>
        </p:spPr>
      </p:pic>
    </p:spTree>
    <p:extLst>
      <p:ext uri="{BB962C8B-B14F-4D97-AF65-F5344CB8AC3E}">
        <p14:creationId xmlns:p14="http://schemas.microsoft.com/office/powerpoint/2010/main" val="2363148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61307" y="28583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383175" y="778059"/>
            <a:ext cx="9808825"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1992264" y="782048"/>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261307" y="1585455"/>
            <a:ext cx="8448810"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Puesta en marcha del fondo mutual</a:t>
            </a:r>
            <a:endParaRPr lang="en-US" sz="2000" b="1" i="1" dirty="0">
              <a:solidFill>
                <a:srgbClr val="333399"/>
              </a:solidFill>
              <a:latin typeface="Century Gothic" panose="020B0502020202020204" pitchFamily="34" charset="0"/>
            </a:endParaRPr>
          </a:p>
        </p:txBody>
      </p:sp>
      <p:pic>
        <p:nvPicPr>
          <p:cNvPr id="3074" name="Picture 2" descr="No hay ninguna descripción de la foto disponible."/>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97404" y="2739827"/>
            <a:ext cx="3968349" cy="26549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6" name="Rectángulo 15">
            <a:extLst>
              <a:ext uri="{FF2B5EF4-FFF2-40B4-BE49-F238E27FC236}">
                <a16:creationId xmlns:a16="http://schemas.microsoft.com/office/drawing/2014/main" id="{FDAF361D-12F3-5EA8-920A-38A664CF6B45}"/>
              </a:ext>
            </a:extLst>
          </p:cNvPr>
          <p:cNvSpPr/>
          <p:nvPr/>
        </p:nvSpPr>
        <p:spPr>
          <a:xfrm>
            <a:off x="4375087" y="3104640"/>
            <a:ext cx="4221249" cy="2584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003399"/>
                </a:solidFill>
              </a:rPr>
              <a:t>Cumplimiento del Reglamento de la Mutual de Contador Público.</a:t>
            </a:r>
          </a:p>
          <a:p>
            <a:pPr algn="ctr"/>
            <a:endParaRPr lang="es-PE" b="1" dirty="0">
              <a:solidFill>
                <a:srgbClr val="003399"/>
              </a:solidFill>
            </a:endParaRPr>
          </a:p>
          <a:p>
            <a:pPr algn="ctr"/>
            <a:r>
              <a:rPr lang="es-PE" sz="1600" b="1" dirty="0">
                <a:solidFill>
                  <a:srgbClr val="003399"/>
                </a:solidFill>
              </a:rPr>
              <a:t>Aprobado en AGE el 08/10/2023</a:t>
            </a:r>
          </a:p>
          <a:p>
            <a:pPr algn="ctr"/>
            <a:endParaRPr lang="es-PE" b="1" dirty="0">
              <a:solidFill>
                <a:srgbClr val="003399"/>
              </a:solidFill>
            </a:endParaRPr>
          </a:p>
          <a:p>
            <a:pPr marL="285750" indent="-285750">
              <a:buFontTx/>
              <a:buChar char="-"/>
            </a:pPr>
            <a:r>
              <a:rPr lang="es-PE" dirty="0">
                <a:solidFill>
                  <a:srgbClr val="003399"/>
                </a:solidFill>
              </a:rPr>
              <a:t>Juramentación de la JAFM del Contador Público.</a:t>
            </a:r>
          </a:p>
          <a:p>
            <a:pPr marL="285750" indent="-285750">
              <a:buFontTx/>
              <a:buChar char="-"/>
            </a:pPr>
            <a:r>
              <a:rPr lang="es-PE" dirty="0">
                <a:solidFill>
                  <a:srgbClr val="003399"/>
                </a:solidFill>
              </a:rPr>
              <a:t>Implementación de la oficina del Fondo Mutual </a:t>
            </a:r>
          </a:p>
          <a:p>
            <a:pPr marL="285750" indent="-285750">
              <a:buFontTx/>
              <a:buChar char="-"/>
            </a:pPr>
            <a:r>
              <a:rPr lang="es-PE" dirty="0">
                <a:solidFill>
                  <a:srgbClr val="003399"/>
                </a:solidFill>
              </a:rPr>
              <a:t>Publicar beneficios del Fondo Mutual</a:t>
            </a:r>
          </a:p>
          <a:p>
            <a:pPr marL="285750" indent="-285750">
              <a:buFontTx/>
              <a:buChar char="-"/>
            </a:pPr>
            <a:r>
              <a:rPr lang="es-PE" dirty="0">
                <a:solidFill>
                  <a:srgbClr val="003399"/>
                </a:solidFill>
              </a:rPr>
              <a:t>Apertura de cuenta bancaria para uso exclusivo del Fondo Mutual</a:t>
            </a:r>
          </a:p>
          <a:p>
            <a:pPr marL="285750" indent="-285750" algn="ctr">
              <a:buFontTx/>
              <a:buChar char="-"/>
            </a:pPr>
            <a:endParaRPr lang="es-PE" b="1" dirty="0">
              <a:solidFill>
                <a:srgbClr val="003399"/>
              </a:solidFill>
            </a:endParaRPr>
          </a:p>
        </p:txBody>
      </p:sp>
      <p:pic>
        <p:nvPicPr>
          <p:cNvPr id="6146" name="Picture 2" descr="No hay ninguna descripción de la foto disponibl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840589" y="2573188"/>
            <a:ext cx="3115454" cy="31154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724E8C5D-7B53-3CBE-A06B-3A1B0DEA08DF}"/>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spTree>
    <p:extLst>
      <p:ext uri="{BB962C8B-B14F-4D97-AF65-F5344CB8AC3E}">
        <p14:creationId xmlns:p14="http://schemas.microsoft.com/office/powerpoint/2010/main" val="3739339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0D18CD6E-B723-BDAD-D777-C1AAE0EA6AF0}"/>
              </a:ext>
            </a:extLst>
          </p:cNvPr>
          <p:cNvSpPr txBox="1">
            <a:spLocks/>
          </p:cNvSpPr>
          <p:nvPr/>
        </p:nvSpPr>
        <p:spPr>
          <a:xfrm>
            <a:off x="2284283" y="296286"/>
            <a:ext cx="8100368" cy="545357"/>
          </a:xfrm>
          <a:prstGeom prst="rect">
            <a:avLst/>
          </a:prstGeom>
        </p:spPr>
        <p:txBody>
          <a:bodyPr vert="horz" lIns="91440" tIns="45720" rIns="91440" bIns="45720" rtlCol="0" anchor="b">
            <a:normAutofit/>
          </a:bodyPr>
          <a:lstStyle>
            <a:defPPr>
              <a:defRPr lang="en-US"/>
            </a:defPPr>
            <a:lvl1pPr algn="ctr">
              <a:lnSpc>
                <a:spcPct val="90000"/>
              </a:lnSpc>
              <a:spcBef>
                <a:spcPct val="0"/>
              </a:spcBef>
              <a:buNone/>
              <a:defRPr sz="6000" b="1">
                <a:solidFill>
                  <a:schemeClr val="bg1"/>
                </a:solidFill>
                <a:latin typeface="+mj-lt"/>
                <a:ea typeface="+mj-ea"/>
                <a:cs typeface="+mj-cs"/>
              </a:defRPr>
            </a:lvl1pPr>
          </a:lstStyle>
          <a:p>
            <a:pPr algn="l"/>
            <a:r>
              <a:rPr lang="es-ES" altLang="es-PE" sz="2400" dirty="0">
                <a:solidFill>
                  <a:srgbClr val="333399"/>
                </a:solidFill>
                <a:latin typeface="Century Gothic" panose="020B0502020202020204" pitchFamily="34" charset="0"/>
              </a:rPr>
              <a:t>II. IDENTIDAD</a:t>
            </a:r>
          </a:p>
        </p:txBody>
      </p:sp>
      <p:sp>
        <p:nvSpPr>
          <p:cNvPr id="6" name="CuadroTexto 5">
            <a:extLst>
              <a:ext uri="{FF2B5EF4-FFF2-40B4-BE49-F238E27FC236}">
                <a16:creationId xmlns:a16="http://schemas.microsoft.com/office/drawing/2014/main" id="{84A98FBA-4676-6A76-3E01-B55FFB337C0B}"/>
              </a:ext>
            </a:extLst>
          </p:cNvPr>
          <p:cNvSpPr txBox="1"/>
          <p:nvPr/>
        </p:nvSpPr>
        <p:spPr>
          <a:xfrm>
            <a:off x="2675194" y="1001630"/>
            <a:ext cx="9082697" cy="707886"/>
          </a:xfrm>
          <a:prstGeom prst="rect">
            <a:avLst/>
          </a:prstGeom>
          <a:noFill/>
        </p:spPr>
        <p:txBody>
          <a:bodyPr wrap="square">
            <a:spAutoFit/>
          </a:bodyPr>
          <a:lstStyle/>
          <a:p>
            <a:pPr algn="just"/>
            <a:r>
              <a:rPr lang="es-ES" sz="2000" dirty="0">
                <a:solidFill>
                  <a:srgbClr val="333399"/>
                </a:solidFill>
                <a:latin typeface="Century Gothic" panose="020B0502020202020204" pitchFamily="34" charset="0"/>
              </a:rPr>
              <a:t>Lograr identidad institucional en los agremiados del Colegio de Contadores Públicos de Cajamarca</a:t>
            </a:r>
            <a:endParaRPr lang="en-US" sz="2000" dirty="0">
              <a:solidFill>
                <a:srgbClr val="333399"/>
              </a:solidFill>
              <a:latin typeface="Century Gothic" panose="020B0502020202020204" pitchFamily="34" charset="0"/>
            </a:endParaRPr>
          </a:p>
        </p:txBody>
      </p:sp>
      <p:sp>
        <p:nvSpPr>
          <p:cNvPr id="9" name="CuadroTexto 8">
            <a:extLst>
              <a:ext uri="{FF2B5EF4-FFF2-40B4-BE49-F238E27FC236}">
                <a16:creationId xmlns:a16="http://schemas.microsoft.com/office/drawing/2014/main" id="{5A01B169-1A72-D15A-6F74-0F4D62EF58C1}"/>
              </a:ext>
            </a:extLst>
          </p:cNvPr>
          <p:cNvSpPr txBox="1"/>
          <p:nvPr/>
        </p:nvSpPr>
        <p:spPr>
          <a:xfrm>
            <a:off x="2284283" y="1005619"/>
            <a:ext cx="378630" cy="369332"/>
          </a:xfrm>
          <a:prstGeom prst="rect">
            <a:avLst/>
          </a:prstGeom>
          <a:noFill/>
        </p:spPr>
        <p:txBody>
          <a:bodyPr wrap="none" rtlCol="0">
            <a:spAutoFit/>
          </a:bodyPr>
          <a:lstStyle/>
          <a:p>
            <a:r>
              <a:rPr lang="es-PE" b="1" dirty="0">
                <a:solidFill>
                  <a:srgbClr val="333399"/>
                </a:solidFill>
                <a:latin typeface="Century Gothic" panose="020B0502020202020204" pitchFamily="34" charset="0"/>
              </a:rPr>
              <a:t>1.</a:t>
            </a:r>
          </a:p>
        </p:txBody>
      </p:sp>
      <p:sp>
        <p:nvSpPr>
          <p:cNvPr id="2" name="CuadroTexto 1">
            <a:extLst>
              <a:ext uri="{FF2B5EF4-FFF2-40B4-BE49-F238E27FC236}">
                <a16:creationId xmlns:a16="http://schemas.microsoft.com/office/drawing/2014/main" id="{57E988D4-6A8B-D261-969B-1A5686E1483A}"/>
              </a:ext>
            </a:extLst>
          </p:cNvPr>
          <p:cNvSpPr txBox="1"/>
          <p:nvPr/>
        </p:nvSpPr>
        <p:spPr>
          <a:xfrm>
            <a:off x="2556992" y="1963969"/>
            <a:ext cx="8448810" cy="400110"/>
          </a:xfrm>
          <a:prstGeom prst="rect">
            <a:avLst/>
          </a:prstGeom>
          <a:noFill/>
          <a:ln>
            <a:solidFill>
              <a:srgbClr val="5454D4"/>
            </a:solidFill>
          </a:ln>
        </p:spPr>
        <p:txBody>
          <a:bodyPr wrap="square">
            <a:spAutoFit/>
          </a:bodyPr>
          <a:lstStyle/>
          <a:p>
            <a:pPr algn="ctr"/>
            <a:r>
              <a:rPr lang="es-ES" sz="2000" b="1" dirty="0">
                <a:solidFill>
                  <a:srgbClr val="333399"/>
                </a:solidFill>
                <a:latin typeface="Century Gothic" panose="020B0502020202020204" pitchFamily="34" charset="0"/>
              </a:rPr>
              <a:t>Puesta en marcha del fondo mutual</a:t>
            </a:r>
            <a:endParaRPr lang="en-US" sz="2000" b="1" i="1" dirty="0">
              <a:solidFill>
                <a:srgbClr val="333399"/>
              </a:solidFill>
              <a:latin typeface="Century Gothic" panose="020B0502020202020204" pitchFamily="34" charset="0"/>
            </a:endParaRPr>
          </a:p>
        </p:txBody>
      </p:sp>
      <p:sp>
        <p:nvSpPr>
          <p:cNvPr id="16" name="Rectángulo 15">
            <a:extLst>
              <a:ext uri="{FF2B5EF4-FFF2-40B4-BE49-F238E27FC236}">
                <a16:creationId xmlns:a16="http://schemas.microsoft.com/office/drawing/2014/main" id="{FDAF361D-12F3-5EA8-920A-38A664CF6B45}"/>
              </a:ext>
            </a:extLst>
          </p:cNvPr>
          <p:cNvSpPr/>
          <p:nvPr/>
        </p:nvSpPr>
        <p:spPr>
          <a:xfrm>
            <a:off x="1831332" y="2953097"/>
            <a:ext cx="5385210" cy="2584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b="1" dirty="0">
                <a:solidFill>
                  <a:srgbClr val="003399"/>
                </a:solidFill>
              </a:rPr>
              <a:t>Informe Económico a Noviembre</a:t>
            </a:r>
            <a:endParaRPr lang="es-PE" sz="1600" b="1" dirty="0">
              <a:solidFill>
                <a:srgbClr val="003399"/>
              </a:solidFill>
            </a:endParaRPr>
          </a:p>
          <a:p>
            <a:pPr algn="ctr"/>
            <a:endParaRPr lang="es-PE" b="1" dirty="0">
              <a:solidFill>
                <a:srgbClr val="003399"/>
              </a:solidFill>
            </a:endParaRPr>
          </a:p>
          <a:p>
            <a:pPr marL="285750" indent="-285750">
              <a:buFontTx/>
              <a:buChar char="-"/>
            </a:pPr>
            <a:r>
              <a:rPr lang="es-PE" dirty="0">
                <a:solidFill>
                  <a:srgbClr val="003399"/>
                </a:solidFill>
              </a:rPr>
              <a:t>Miembros hábiles en la mutual: 1,853</a:t>
            </a:r>
          </a:p>
          <a:p>
            <a:pPr marL="285750" indent="-285750">
              <a:buFontTx/>
              <a:buChar char="-"/>
            </a:pPr>
            <a:r>
              <a:rPr lang="es-PE" dirty="0">
                <a:solidFill>
                  <a:srgbClr val="003399"/>
                </a:solidFill>
              </a:rPr>
              <a:t>Miembros inhábil en la mutual: 1,287 </a:t>
            </a:r>
          </a:p>
          <a:p>
            <a:pPr marL="285750" indent="-285750">
              <a:buFontTx/>
              <a:buChar char="-"/>
            </a:pPr>
            <a:r>
              <a:rPr lang="es-PE" dirty="0">
                <a:solidFill>
                  <a:srgbClr val="003399"/>
                </a:solidFill>
              </a:rPr>
              <a:t>Desembolsos: 0</a:t>
            </a:r>
          </a:p>
          <a:p>
            <a:pPr marL="285750" indent="-285750" algn="ctr">
              <a:buFontTx/>
              <a:buChar char="-"/>
            </a:pPr>
            <a:endParaRPr lang="es-PE" b="1" dirty="0">
              <a:solidFill>
                <a:srgbClr val="003399"/>
              </a:solidFill>
            </a:endParaRPr>
          </a:p>
        </p:txBody>
      </p:sp>
      <p:pic>
        <p:nvPicPr>
          <p:cNvPr id="1026" name="Picture 2" descr="No hay ninguna descripción de la foto disponible."/>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021492" y="2831842"/>
            <a:ext cx="4449082" cy="29653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724E8C5D-7B53-3CBE-A06B-3A1B0DEA08DF}"/>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2416" y="-25475"/>
            <a:ext cx="2114369" cy="2126940"/>
          </a:xfrm>
          <a:prstGeom prst="rect">
            <a:avLst/>
          </a:prstGeom>
        </p:spPr>
      </p:pic>
    </p:spTree>
    <p:extLst>
      <p:ext uri="{BB962C8B-B14F-4D97-AF65-F5344CB8AC3E}">
        <p14:creationId xmlns:p14="http://schemas.microsoft.com/office/powerpoint/2010/main" val="30510632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TM04033919[[fn=Circuito]]</Template>
  <TotalTime>7956</TotalTime>
  <Words>1838</Words>
  <Application>Microsoft Office PowerPoint</Application>
  <PresentationFormat>Panorámica</PresentationFormat>
  <Paragraphs>352</Paragraphs>
  <Slides>49</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49</vt:i4>
      </vt:variant>
    </vt:vector>
  </HeadingPairs>
  <TitlesOfParts>
    <vt:vector size="58" baseType="lpstr">
      <vt:lpstr>Arial</vt:lpstr>
      <vt:lpstr>Calibri</vt:lpstr>
      <vt:lpstr>Century Gothic</vt:lpstr>
      <vt:lpstr>Comic Sans MS</vt:lpstr>
      <vt:lpstr>Constantia</vt:lpstr>
      <vt:lpstr>Google Sans</vt:lpstr>
      <vt:lpstr>Tw Cen MT</vt:lpstr>
      <vt:lpstr>Wingdings</vt:lpstr>
      <vt:lpstr>Circuito</vt:lpstr>
      <vt:lpstr>MEMORIA ANUAL 2025  CONSEJO DIRECTIVO 2024-2025</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Oswaldo</cp:lastModifiedBy>
  <cp:revision>126</cp:revision>
  <dcterms:created xsi:type="dcterms:W3CDTF">2023-03-08T01:36:05Z</dcterms:created>
  <dcterms:modified xsi:type="dcterms:W3CDTF">2026-04-11T22:41:33Z</dcterms:modified>
</cp:coreProperties>
</file>